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2" r:id="rId4"/>
  </p:sldMasterIdLst>
  <p:notesMasterIdLst>
    <p:notesMasterId r:id="rId27"/>
  </p:notesMasterIdLst>
  <p:handoutMasterIdLst>
    <p:handoutMasterId r:id="rId28"/>
  </p:handoutMasterIdLst>
  <p:sldIdLst>
    <p:sldId id="622" r:id="rId5"/>
    <p:sldId id="581" r:id="rId6"/>
    <p:sldId id="598" r:id="rId7"/>
    <p:sldId id="614" r:id="rId8"/>
    <p:sldId id="607" r:id="rId9"/>
    <p:sldId id="608" r:id="rId10"/>
    <p:sldId id="609" r:id="rId11"/>
    <p:sldId id="611" r:id="rId12"/>
    <p:sldId id="604" r:id="rId13"/>
    <p:sldId id="612" r:id="rId14"/>
    <p:sldId id="623" r:id="rId15"/>
    <p:sldId id="619" r:id="rId16"/>
    <p:sldId id="633" r:id="rId17"/>
    <p:sldId id="637" r:id="rId18"/>
    <p:sldId id="634" r:id="rId19"/>
    <p:sldId id="618" r:id="rId20"/>
    <p:sldId id="624" r:id="rId21"/>
    <p:sldId id="625" r:id="rId22"/>
    <p:sldId id="627" r:id="rId23"/>
    <p:sldId id="638" r:id="rId24"/>
    <p:sldId id="539" r:id="rId25"/>
    <p:sldId id="621" r:id="rId26"/>
  </p:sldIdLst>
  <p:sldSz cx="9906000" cy="6858000" type="A4"/>
  <p:notesSz cx="6797675" cy="9926638"/>
  <p:custDataLst>
    <p:tags r:id="rId29"/>
  </p:custDataLst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ＭＳ Ｐゴシック" charset="-128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752" userDrawn="1">
          <p15:clr>
            <a:srgbClr val="A4A3A4"/>
          </p15:clr>
        </p15:guide>
        <p15:guide id="3" pos="6227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34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CC33"/>
    <a:srgbClr val="161E3E"/>
    <a:srgbClr val="FFF796"/>
    <a:srgbClr val="C6CDEB"/>
    <a:srgbClr val="09BAAD"/>
    <a:srgbClr val="8AD4EB"/>
    <a:srgbClr val="182044"/>
    <a:srgbClr val="202C5C"/>
    <a:srgbClr val="B3D7F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2EABC-6A65-42BB-B401-660E24DD0AB8}" v="1087" vWet="1089" dt="2023-04-20T19:52:59.807"/>
    <p1510:client id="{8472ECB8-F9E0-4601-97F7-CD5843E52E4A}" v="2004" dt="2023-04-20T20:59:06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70" y="48"/>
      </p:cViewPr>
      <p:guideLst>
        <p:guide pos="1752"/>
        <p:guide pos="6227"/>
        <p:guide orient="horz" pos="1366"/>
        <p:guide orient="horz" pos="34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591" y="4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t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/>
            </a:lvl1pPr>
          </a:lstStyle>
          <a:p>
            <a:endParaRPr lang="en-US" altLang="ja-JP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591" y="9394772"/>
            <a:ext cx="2981493" cy="53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/>
            </a:lvl1pPr>
          </a:lstStyle>
          <a:p>
            <a:fld id="{8512D75A-4968-4B85-978D-6B81A9CAAE4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161541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433" y="0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9" y="4713361"/>
            <a:ext cx="4984107" cy="446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defTabSz="917378">
              <a:defRPr sz="11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433" y="9431508"/>
            <a:ext cx="2946247" cy="49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592" tIns="45795" rIns="91592" bIns="45795" numCol="1" anchor="b" anchorCtr="0" compatLnSpc="1">
            <a:prstTxWarp prst="textNoShape">
              <a:avLst/>
            </a:prstTxWarp>
          </a:bodyPr>
          <a:lstStyle>
            <a:lvl1pPr algn="r" defTabSz="917378">
              <a:defRPr sz="1100">
                <a:latin typeface="Times New Roman" pitchFamily="18" charset="0"/>
              </a:defRPr>
            </a:lvl1pPr>
          </a:lstStyle>
          <a:p>
            <a:fld id="{686D6E00-0F62-4B93-946A-D3C2B941BC7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92406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sh4ratio/video-game-sales-with-rating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Game Sales with Ratings | Kaggle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0710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0453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761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D6E00-0F62-4B93-946A-D3C2B941BC77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160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 userDrawn="1"/>
        </p:nvSpPr>
        <p:spPr bwMode="gray">
          <a:xfrm>
            <a:off x="1" y="0"/>
            <a:ext cx="1511928" cy="6858000"/>
          </a:xfrm>
          <a:prstGeom prst="rect">
            <a:avLst/>
          </a:prstGeom>
          <a:solidFill>
            <a:srgbClr val="202C5C"/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151200"/>
            <a:ext cx="8991600" cy="39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89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オブジェクト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39610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3" imgW="270" imgH="270" progId="TCLayout.ActiveDocument.1">
                  <p:embed/>
                </p:oleObj>
              </mc:Choice>
              <mc:Fallback>
                <p:oleObj name="think-cell スライド" r:id="rId3" imgW="270" imgH="270" progId="TCLayout.ActiveDocument.1">
                  <p:embed/>
                  <p:pic>
                    <p:nvPicPr>
                      <p:cNvPr id="3" name="オブジェクト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/>
          <p:cNvSpPr>
            <a:spLocks noChangeShapeType="1"/>
          </p:cNvSpPr>
          <p:nvPr userDrawn="1"/>
        </p:nvSpPr>
        <p:spPr bwMode="gray">
          <a:xfrm>
            <a:off x="0" y="620713"/>
            <a:ext cx="9906000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marL="0" lvl="0" defTabSz="914400" eaLnBrk="1" latinLnBrk="0" hangingPunct="1"/>
            <a:endParaRPr lang="ja-JP" altLang="en-US" sz="1800">
              <a:latin typeface="+mn-lt"/>
              <a:ea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02C5C"/>
                </a:solidFill>
              </a:defRPr>
            </a:lvl1pPr>
          </a:lstStyle>
          <a:p>
            <a:r>
              <a:rPr kumimoji="1" lang="ja-JP" altLang="en-US"/>
              <a:t>マスタータイトルの書式設定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518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4"/>
          <p:cNvSpPr>
            <a:spLocks noChangeArrowheads="1"/>
          </p:cNvSpPr>
          <p:nvPr userDrawn="1"/>
        </p:nvSpPr>
        <p:spPr bwMode="auto">
          <a:xfrm>
            <a:off x="0" y="6742112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ctrTitle"/>
          </p:nvPr>
        </p:nvSpPr>
        <p:spPr>
          <a:xfrm>
            <a:off x="812799" y="3178914"/>
            <a:ext cx="8280400" cy="533411"/>
          </a:xfrm>
          <a:prstGeom prst="rect">
            <a:avLst/>
          </a:prstGeom>
        </p:spPr>
        <p:txBody>
          <a:bodyPr tIns="36000" anchor="t">
            <a:spAutoFit/>
          </a:bodyPr>
          <a:lstStyle>
            <a:lvl1pPr algn="l">
              <a:lnSpc>
                <a:spcPct val="110000"/>
              </a:lnSpc>
              <a:defRPr sz="3200" b="1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812799" y="2547825"/>
            <a:ext cx="7235826" cy="405683"/>
          </a:xfrm>
        </p:spPr>
        <p:txBody>
          <a:bodyPr lIns="0" tIns="36000" rIns="0" bIns="0">
            <a:spAutoFit/>
          </a:bodyPr>
          <a:lstStyle>
            <a:lvl1pPr>
              <a:defRPr kumimoji="1" lang="ja-JP" altLang="en-US" sz="2400" b="1" kern="1200" noProof="0" smtClean="0">
                <a:solidFill>
                  <a:schemeClr val="tx2"/>
                </a:solidFill>
                <a:latin typeface="+mn-lt"/>
                <a:ea typeface="+mn-ea"/>
                <a:cs typeface="メイリオ" pitchFamily="50" charset="-128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角丸四角形 4">
            <a:extLst>
              <a:ext uri="{FF2B5EF4-FFF2-40B4-BE49-F238E27FC236}">
                <a16:creationId xmlns:a16="http://schemas.microsoft.com/office/drawing/2014/main" id="{2784892C-4B71-4235-89BD-DBFC7C4CBD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906000" cy="11588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0" tIns="0" rIns="0" bIns="0" anchor="ctr"/>
          <a:lstStyle>
            <a:lvl1pPr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just">
              <a:lnSpc>
                <a:spcPct val="140000"/>
              </a:lnSpc>
              <a:spcAft>
                <a:spcPts val="600"/>
              </a:spcAft>
              <a:defRPr/>
            </a:pPr>
            <a:endParaRPr lang="ja-JP" altLang="en-US">
              <a:solidFill>
                <a:srgbClr val="4D4D4D"/>
              </a:solidFill>
              <a:latin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133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2073035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7" imgW="270" imgH="270" progId="TCLayout.ActiveDocument.1">
                  <p:embed/>
                </p:oleObj>
              </mc:Choice>
              <mc:Fallback>
                <p:oleObj name="think-cell スライド" r:id="rId7" imgW="270" imgH="270" progId="TCLayout.ActiveDocument.1">
                  <p:embed/>
                  <p:pic>
                    <p:nvPicPr>
                      <p:cNvPr id="2" name="オブジェクト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</a:t>
            </a:r>
            <a:r>
              <a:rPr lang="en-US" altLang="ja-JP"/>
              <a:t>2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</a:t>
            </a:r>
            <a:r>
              <a:rPr lang="en-US" altLang="ja-JP"/>
              <a:t>3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</a:t>
            </a:r>
            <a:r>
              <a:rPr lang="en-US" altLang="ja-JP"/>
              <a:t>4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</a:t>
            </a:r>
            <a:r>
              <a:rPr lang="en-US" altLang="ja-JP"/>
              <a:t>5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9533614" y="6685130"/>
            <a:ext cx="382632" cy="1835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" tIns="36000" rIns="72000" bIns="3600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ja-JP"/>
            </a:defPPr>
            <a:lvl1pPr algn="r">
              <a:lnSpc>
                <a:spcPct val="90000"/>
              </a:lnSpc>
              <a:defRPr sz="1000" b="1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pPr lvl="0"/>
            <a:fld id="{457CCD3B-3046-4064-9B9F-E77E18CB25C9}" type="slidenum">
              <a:rPr lang="en-US" altLang="ja-JP" sz="800" smtClean="0">
                <a:solidFill>
                  <a:srgbClr val="4D4D4D"/>
                </a:solidFill>
                <a:latin typeface="+mn-ea"/>
                <a:ea typeface="+mn-ea"/>
              </a:rPr>
              <a:t>‹#›</a:t>
            </a:fld>
            <a:endParaRPr lang="ja-JP" altLang="en-US" sz="800">
              <a:solidFill>
                <a:srgbClr val="4D4D4D"/>
              </a:solidFill>
              <a:latin typeface="+mn-ea"/>
              <a:ea typeface="+mn-ea"/>
            </a:endParaRPr>
          </a:p>
        </p:txBody>
      </p:sp>
      <p:sp>
        <p:nvSpPr>
          <p:cNvPr id="10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152636"/>
            <a:ext cx="8991600" cy="3960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lvl="0" defTabSz="914400" latinLnBrk="0">
              <a:buNone/>
            </a:pPr>
            <a:r>
              <a:rPr kumimoji="1" lang="en-US" altLang="ja-JP"/>
              <a:t>TEXT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78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714" r:id="rId3"/>
    <p:sldLayoutId id="2147483704" r:id="rId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lang="ja-JP" altLang="en-US" sz="2200" kern="1200" noProof="0" dirty="0">
          <a:solidFill>
            <a:srgbClr val="202C5C"/>
          </a:solidFill>
          <a:latin typeface="+mj-lt"/>
          <a:ea typeface="+mj-ea"/>
          <a:cs typeface="Meiryo UI" panose="020B0604030504040204" pitchFamily="50" charset="-128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algn="l" rtl="0" eaLnBrk="1" fontAlgn="base" hangingPunct="1">
        <a:spcBef>
          <a:spcPts val="6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1pPr>
      <a:lvl2pPr marL="450850" indent="-196850" algn="l" rtl="0" eaLnBrk="1" fontAlgn="base" hangingPunct="1"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buChar char="●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2pPr>
      <a:lvl3pPr marL="846138" indent="-179388" algn="l" rtl="0" eaLnBrk="1" fontAlgn="base" hangingPunct="1">
        <a:spcBef>
          <a:spcPts val="600"/>
        </a:spcBef>
        <a:spcAft>
          <a:spcPct val="0"/>
        </a:spcAft>
        <a:buSzPct val="9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3pPr>
      <a:lvl4pPr marL="1228725" indent="-158750" algn="l" rtl="0" eaLnBrk="1" fontAlgn="base" hangingPunct="1">
        <a:spcBef>
          <a:spcPts val="600"/>
        </a:spcBef>
        <a:spcAft>
          <a:spcPct val="0"/>
        </a:spcAft>
        <a:buSzPct val="70000"/>
        <a:buFont typeface="Arial" panose="020B0604020202020204" pitchFamily="34" charset="0"/>
        <a:buChar char="○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4pPr>
      <a:lvl5pPr marL="1617663" indent="-176213" algn="l" rtl="0" eaLnBrk="1" fontAlgn="base" hangingPunct="1">
        <a:spcBef>
          <a:spcPts val="600"/>
        </a:spcBef>
        <a:spcAft>
          <a:spcPct val="0"/>
        </a:spcAft>
        <a:buSzPct val="70000"/>
        <a:buChar char="–"/>
        <a:defRPr kumimoji="1" sz="1600">
          <a:solidFill>
            <a:schemeClr val="tx1"/>
          </a:solidFill>
          <a:latin typeface="+mn-lt"/>
          <a:ea typeface="+mn-ea"/>
          <a:cs typeface="メイリオ" pitchFamily="50" charset="-128"/>
        </a:defRPr>
      </a:lvl5pPr>
      <a:lvl6pPr marL="2038350" indent="0" algn="l" rtl="0" eaLnBrk="1" fontAlgn="base" hangingPunct="1">
        <a:spcBef>
          <a:spcPct val="30000"/>
        </a:spcBef>
        <a:spcAft>
          <a:spcPct val="0"/>
        </a:spcAft>
        <a:buSzPct val="70000"/>
        <a:buNone/>
        <a:defRPr kumimoji="1">
          <a:solidFill>
            <a:schemeClr val="tx1"/>
          </a:solidFill>
          <a:latin typeface="+mn-lt"/>
          <a:ea typeface="+mn-ea"/>
        </a:defRPr>
      </a:lvl6pPr>
      <a:lvl7pPr marL="27241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7pPr>
      <a:lvl8pPr marL="31813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8pPr>
      <a:lvl9pPr marL="3638550" indent="-228600" algn="l" rtl="0" eaLnBrk="1" fontAlgn="base" hangingPunct="1">
        <a:spcBef>
          <a:spcPct val="30000"/>
        </a:spcBef>
        <a:spcAft>
          <a:spcPct val="0"/>
        </a:spcAft>
        <a:buSzPct val="70000"/>
        <a:buChar char="–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gchartz.com/gamed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gchartz.com/gamedb/" TargetMode="External"/><Relationship Id="rId7" Type="http://schemas.openxmlformats.org/officeDocument/2006/relationships/hyperlink" Target="https://towardsdatascience.com/cosine-similarity-how-does-it-measure-the-similarity-maths-behind-and-usage-in-python-50ad30aad7db" TargetMode="External"/><Relationship Id="rId2" Type="http://schemas.openxmlformats.org/officeDocument/2006/relationships/hyperlink" Target="https://www.kaggle.com/datasets/rush4ratio/video-game-sales-with-ra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an-makwana101932.medium.com/understanding-recommendation-system-and-knn-with-project-book-recommendation-system-c648e47ff4f6" TargetMode="External"/><Relationship Id="rId5" Type="http://schemas.openxmlformats.org/officeDocument/2006/relationships/hyperlink" Target="https://www.aurigait.com/blog/recommendation-system-using-knn/" TargetMode="External"/><Relationship Id="rId4" Type="http://schemas.openxmlformats.org/officeDocument/2006/relationships/hyperlink" Target="https://thecleverprogrammer.com/2021/01/17/book-recommendation-syste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230505-309A-D65C-3DA2-9043C215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40" y="5166243"/>
            <a:ext cx="2733255" cy="8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9ACA2-A3AE-D6EF-CC33-B149455093C7}"/>
              </a:ext>
            </a:extLst>
          </p:cNvPr>
          <p:cNvSpPr txBox="1"/>
          <p:nvPr/>
        </p:nvSpPr>
        <p:spPr>
          <a:xfrm>
            <a:off x="770819" y="2895474"/>
            <a:ext cx="1783080" cy="28257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b="1" i="0" u="none">
                <a:solidFill>
                  <a:srgbClr val="4A4A4A"/>
                </a:solidFill>
                <a:effectLst/>
                <a:latin typeface="Quattrocento Sans" panose="020B0502050000020003" pitchFamily="34" charset="0"/>
              </a:rPr>
              <a:t>April 20, 2023</a:t>
            </a:r>
            <a:endParaRPr lang="en-US" b="1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29DD16F-C434-F01B-B19D-AAD93C5C2D57}"/>
              </a:ext>
            </a:extLst>
          </p:cNvPr>
          <p:cNvSpPr txBox="1">
            <a:spLocks/>
          </p:cNvSpPr>
          <p:nvPr/>
        </p:nvSpPr>
        <p:spPr bwMode="auto">
          <a:xfrm>
            <a:off x="770819" y="1153502"/>
            <a:ext cx="8194042" cy="155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lang="ja-JP" altLang="en-US" sz="2400" b="1" kern="1200" noProof="0" smtClean="0">
                <a:solidFill>
                  <a:schemeClr val="tx2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BDM2053 – Big Data Algorithms and Statistics</a:t>
            </a:r>
          </a:p>
          <a:p>
            <a:r>
              <a:rPr lang="en-US" sz="3500"/>
              <a:t>Video Games Trend Analysis (Recommendation System)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04D82B57-FC93-F808-D711-41D7C57716AB}"/>
              </a:ext>
            </a:extLst>
          </p:cNvPr>
          <p:cNvSpPr txBox="1">
            <a:spLocks/>
          </p:cNvSpPr>
          <p:nvPr/>
        </p:nvSpPr>
        <p:spPr>
          <a:xfrm>
            <a:off x="770820" y="4421394"/>
            <a:ext cx="3959224" cy="1847425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sp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lang="ja-JP" altLang="en-US" sz="3200" b="1" kern="1200" noProof="0">
                <a:solidFill>
                  <a:schemeClr val="tx2"/>
                </a:solidFill>
                <a:latin typeface="+mn-lt"/>
                <a:ea typeface="+mn-ea"/>
                <a:cs typeface="Meiryo UI" panose="020B0604030504040204" pitchFamily="50" charset="-128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r>
              <a:rPr lang="en-US" altLang="ja-JP" sz="180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by Group 12 :</a:t>
            </a:r>
            <a:br>
              <a:rPr lang="en-US" altLang="ja-JP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Auradee Castro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Bhumika Rajendra Babu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Miraj Sinya 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Olivia </a:t>
            </a:r>
            <a:r>
              <a:rPr lang="en-US" sz="1800" b="0" err="1">
                <a:latin typeface="Calibri" panose="020F0502020204030204" pitchFamily="34" charset="0"/>
              </a:rPr>
              <a:t>Deguit</a:t>
            </a:r>
            <a:r>
              <a:rPr lang="en-US" sz="1800" b="0">
                <a:latin typeface="Calibri" panose="020F0502020204030204" pitchFamily="34" charset="0"/>
              </a:rPr>
              <a:t> </a:t>
            </a:r>
            <a:br>
              <a:rPr lang="en-US" sz="1800" b="0">
                <a:latin typeface="Calibri" panose="020F0502020204030204" pitchFamily="34" charset="0"/>
              </a:rPr>
            </a:br>
            <a:r>
              <a:rPr lang="en-US" sz="1800" b="0">
                <a:latin typeface="Calibri" panose="020F0502020204030204" pitchFamily="34" charset="0"/>
              </a:rPr>
              <a:t>Roger </a:t>
            </a:r>
            <a:r>
              <a:rPr lang="en-US" sz="1800" b="0" err="1">
                <a:latin typeface="Calibri" panose="020F0502020204030204" pitchFamily="34" charset="0"/>
              </a:rPr>
              <a:t>Mais</a:t>
            </a:r>
            <a:r>
              <a:rPr lang="en-US" sz="1800" b="0">
                <a:latin typeface="Calibri" panose="020F0502020204030204" pitchFamily="34" charset="0"/>
              </a:rPr>
              <a:t> </a:t>
            </a:r>
            <a:endParaRPr lang="en-US">
              <a:solidFill>
                <a:srgbClr val="182044"/>
              </a:solidFill>
              <a:latin typeface="+mj-lt"/>
              <a:ea typeface="+mj-ea"/>
              <a:cs typeface="Arial Bold" panose="020B07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F01F978-CE85-1377-6EDE-D5FEBD8CE2D3}"/>
              </a:ext>
            </a:extLst>
          </p:cNvPr>
          <p:cNvSpPr txBox="1">
            <a:spLocks/>
          </p:cNvSpPr>
          <p:nvPr/>
        </p:nvSpPr>
        <p:spPr>
          <a:xfrm>
            <a:off x="770819" y="3630605"/>
            <a:ext cx="3959224" cy="621833"/>
          </a:xfrm>
          <a:prstGeom prst="rect">
            <a:avLst/>
          </a:prstGeom>
        </p:spPr>
        <p:txBody>
          <a:bodyPr vert="horz" wrap="square" lIns="0" tIns="36000" rIns="0" bIns="0" rtlCol="0" anchor="ctr" anchorCtr="0">
            <a:spAutoFit/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lang="ja-JP" altLang="en-US" sz="3200" b="1" kern="1200" noProof="0">
                <a:solidFill>
                  <a:schemeClr val="tx2"/>
                </a:solidFill>
                <a:latin typeface="+mn-lt"/>
                <a:ea typeface="+mn-ea"/>
                <a:cs typeface="Meiryo UI" panose="020B0604030504040204" pitchFamily="50" charset="-128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4572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9144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13716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182880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2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r>
              <a:rPr lang="en-US" altLang="ja-JP" sz="1800">
                <a:solidFill>
                  <a:srgbClr val="182044"/>
                </a:solidFill>
                <a:latin typeface="+mj-lt"/>
                <a:ea typeface="+mj-ea"/>
                <a:cs typeface="Arial Bold" panose="020B0704020202020204" pitchFamily="34" charset="0"/>
              </a:rPr>
              <a:t>Submitted to :</a:t>
            </a:r>
          </a:p>
          <a:p>
            <a:r>
              <a:rPr lang="en-US" altLang="ja-JP" sz="1800" b="0">
                <a:latin typeface="+mj-lt"/>
                <a:ea typeface="+mj-ea"/>
                <a:cs typeface="Arial Bold" panose="020B0704020202020204" pitchFamily="34" charset="0"/>
              </a:rPr>
              <a:t>Prof. </a:t>
            </a:r>
            <a:r>
              <a:rPr lang="en-US" altLang="ja-JP" sz="1800" b="0" err="1">
                <a:latin typeface="+mj-lt"/>
                <a:ea typeface="+mj-ea"/>
                <a:cs typeface="Arial Bold" panose="020B0704020202020204" pitchFamily="34" charset="0"/>
              </a:rPr>
              <a:t>Dhruwal</a:t>
            </a:r>
            <a:r>
              <a:rPr lang="en-US" altLang="ja-JP" sz="1800" b="0">
                <a:latin typeface="+mj-lt"/>
                <a:ea typeface="+mj-ea"/>
                <a:cs typeface="Arial Bold" panose="020B0704020202020204" pitchFamily="34" charset="0"/>
              </a:rPr>
              <a:t> Shah</a:t>
            </a:r>
            <a:endParaRPr lang="en-US" b="0">
              <a:latin typeface="+mj-lt"/>
              <a:ea typeface="+mj-ea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4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(1/4)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8DED3-6EBE-9420-4050-DD8821FCBAF3}"/>
              </a:ext>
            </a:extLst>
          </p:cNvPr>
          <p:cNvSpPr txBox="1"/>
          <p:nvPr/>
        </p:nvSpPr>
        <p:spPr>
          <a:xfrm>
            <a:off x="457200" y="910356"/>
            <a:ext cx="8991600" cy="206767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Checked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missing values for each relevant feature in the dataset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Missing-data imputation on critic scores and user scores</a:t>
            </a:r>
          </a:p>
          <a:p>
            <a:pPr marL="741363" lvl="1"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imputed data is the mean value of the respective feature within a particular genre, e.g., the average of all user scores under the 'Action' category.</a:t>
            </a:r>
            <a:endParaRPr lang="en-US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Removal of missing data for other features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Analyzed data distribution for each feature by leveraging Matplotlib &amp; Seaborn packages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B008558-63AD-8B3B-2A2E-C1978672E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0" y="3429000"/>
            <a:ext cx="8294914" cy="29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D87D-5B8F-492E-C37F-5ADCD6BD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(2/4)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CE90A-BD29-70C8-E2AE-6E44589214C7}"/>
              </a:ext>
            </a:extLst>
          </p:cNvPr>
          <p:cNvSpPr txBox="1"/>
          <p:nvPr/>
        </p:nvSpPr>
        <p:spPr>
          <a:xfrm>
            <a:off x="457201" y="840906"/>
            <a:ext cx="8991599" cy="682682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altLang="ja-JP" sz="14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 is a scarcity of data available for certain platforms such as DC, and ratings such as 'K-A', 'AO’, ‘EC’ and 'RP’. If a game falls under these platforms or ratings, the recommendations might also include games from other platforms or ratings that share similar features based on various factors used in distance calculation.</a:t>
            </a:r>
            <a:endParaRPr lang="en-US" sz="140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3317AF8-BFC6-38C2-435B-0CE2C36A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2" y="1588342"/>
            <a:ext cx="6906987" cy="2488034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AF0771D-7053-699A-D742-67B9583D7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3" y="4141130"/>
            <a:ext cx="6906987" cy="24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(3/4)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DC6266-188A-7FEF-2F35-D2799FFB4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71" y="1175657"/>
            <a:ext cx="4961520" cy="5004354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A51478D-C4BF-9F30-7A65-08DB792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9" y="1349173"/>
            <a:ext cx="4068060" cy="2270948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3630677-D644-8C9D-7227-A6F64217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0" y="3759741"/>
            <a:ext cx="4068060" cy="2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1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7C36-19AE-BBDB-BD2C-D09D3CC4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&amp; Preprocessing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359AE-AA5B-CBC7-69D2-311119A800FA}"/>
              </a:ext>
            </a:extLst>
          </p:cNvPr>
          <p:cNvSpPr txBox="1"/>
          <p:nvPr/>
        </p:nvSpPr>
        <p:spPr>
          <a:xfrm>
            <a:off x="457200" y="910356"/>
            <a:ext cx="8991600" cy="851959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Converted categorical features to dummy indicators where the value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0 (representing No) or 1 (representing Yes)</a:t>
            </a:r>
            <a:endParaRPr lang="en-US" altLang="ja-JP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Transformed numerical features to a standardized form for features to have similar scale</a:t>
            </a:r>
            <a:endParaRPr lang="en-US" altLang="ja-JP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27CA274-EE04-575B-2532-8E30634CB6AA}"/>
              </a:ext>
            </a:extLst>
          </p:cNvPr>
          <p:cNvSpPr/>
          <p:nvPr/>
        </p:nvSpPr>
        <p:spPr bwMode="auto">
          <a:xfrm>
            <a:off x="3537857" y="4028440"/>
            <a:ext cx="3116943" cy="74676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rPr>
              <a:t>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86B90B-3781-FAD8-9627-8BD967AFD0D2}"/>
              </a:ext>
            </a:extLst>
          </p:cNvPr>
          <p:cNvGrpSpPr/>
          <p:nvPr/>
        </p:nvGrpSpPr>
        <p:grpSpPr>
          <a:xfrm>
            <a:off x="653143" y="1858278"/>
            <a:ext cx="8688977" cy="2096745"/>
            <a:chOff x="653143" y="2079015"/>
            <a:chExt cx="8688977" cy="2096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9936F8-5086-199E-D661-E0B3D20B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542" y="2275398"/>
              <a:ext cx="8447315" cy="189295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6233AC-AA9D-395A-437A-7A51F9F152E1}"/>
                </a:ext>
              </a:extLst>
            </p:cNvPr>
            <p:cNvSpPr/>
            <p:nvPr/>
          </p:nvSpPr>
          <p:spPr bwMode="auto">
            <a:xfrm>
              <a:off x="653143" y="2090057"/>
              <a:ext cx="8688977" cy="208570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81DFA7-C054-C153-9D89-C3D08F723456}"/>
                </a:ext>
              </a:extLst>
            </p:cNvPr>
            <p:cNvSpPr txBox="1"/>
            <p:nvPr/>
          </p:nvSpPr>
          <p:spPr>
            <a:xfrm>
              <a:off x="844004" y="2079015"/>
              <a:ext cx="1121955" cy="20562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050" i="1">
                  <a:latin typeface="+mn-lt"/>
                  <a:ea typeface="+mn-ea"/>
                </a:rPr>
                <a:t>Raw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96075-D37A-4B4F-D3BE-4EC9571DFEC4}"/>
              </a:ext>
            </a:extLst>
          </p:cNvPr>
          <p:cNvGrpSpPr/>
          <p:nvPr/>
        </p:nvGrpSpPr>
        <p:grpSpPr>
          <a:xfrm>
            <a:off x="653144" y="4829312"/>
            <a:ext cx="8720544" cy="1767146"/>
            <a:chOff x="684710" y="4826382"/>
            <a:chExt cx="8688977" cy="17671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C488DA-E7E2-AA6C-F26F-1D7E30CC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542" y="5027091"/>
              <a:ext cx="8447315" cy="14161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548BE-CE88-D9C2-747B-05A0B893B015}"/>
                </a:ext>
              </a:extLst>
            </p:cNvPr>
            <p:cNvSpPr/>
            <p:nvPr/>
          </p:nvSpPr>
          <p:spPr bwMode="auto">
            <a:xfrm>
              <a:off x="684710" y="4826382"/>
              <a:ext cx="8688977" cy="176714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FDDD0-0A00-FD34-5CC1-ACB57D8D49F2}"/>
                </a:ext>
              </a:extLst>
            </p:cNvPr>
            <p:cNvSpPr txBox="1"/>
            <p:nvPr/>
          </p:nvSpPr>
          <p:spPr>
            <a:xfrm>
              <a:off x="844003" y="4826382"/>
              <a:ext cx="1121955" cy="20562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050" i="1">
                  <a:latin typeface="+mn-lt"/>
                  <a:ea typeface="+mn-ea"/>
                </a:rPr>
                <a:t>Clean</a:t>
              </a:r>
              <a:r>
                <a:rPr kumimoji="1" lang="en-US" sz="1050" i="1">
                  <a:latin typeface="+mn-lt"/>
                  <a:ea typeface="+mn-ea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48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Creation: Recommendation Model (KNN)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A8754-1D17-CAE0-CE0A-967A1EB9AFAF}"/>
              </a:ext>
            </a:extLst>
          </p:cNvPr>
          <p:cNvSpPr txBox="1"/>
          <p:nvPr/>
        </p:nvSpPr>
        <p:spPr>
          <a:xfrm>
            <a:off x="5988667" y="3819582"/>
            <a:ext cx="3460952" cy="1113570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MS PGothic" panose="020B0600070205080204" pitchFamily="34" charset="-128"/>
                <a:cs typeface="Segoe UI"/>
              </a:rPr>
              <a:t>Complexity on the user input requirement is high, as the user needs to provide all 10 features that the model is trained on for </a:t>
            </a:r>
            <a:r>
              <a:rPr lang="en-US" sz="1400">
                <a:solidFill>
                  <a:srgbClr val="374151"/>
                </a:solidFill>
                <a:latin typeface="+mn-lt"/>
                <a:ea typeface="MS PGothic" panose="020B0600070205080204" pitchFamily="34" charset="-128"/>
              </a:rPr>
              <a:t>the recommendations to be generated</a:t>
            </a:r>
            <a:endParaRPr lang="en-US" sz="140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0C97D-C254-5AED-AD73-3CEA2327AA91}"/>
              </a:ext>
            </a:extLst>
          </p:cNvPr>
          <p:cNvSpPr/>
          <p:nvPr/>
        </p:nvSpPr>
        <p:spPr bwMode="auto">
          <a:xfrm>
            <a:off x="5438489" y="3819584"/>
            <a:ext cx="452061" cy="111356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8D58D-1E37-5616-F4E4-A3A1C455860A}"/>
              </a:ext>
            </a:extLst>
          </p:cNvPr>
          <p:cNvSpPr/>
          <p:nvPr/>
        </p:nvSpPr>
        <p:spPr bwMode="auto">
          <a:xfrm>
            <a:off x="5446376" y="5115455"/>
            <a:ext cx="452061" cy="13283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B2C8EC-7BB0-6BE4-5058-F8275E640070}"/>
              </a:ext>
            </a:extLst>
          </p:cNvPr>
          <p:cNvCxnSpPr/>
          <p:nvPr/>
        </p:nvCxnSpPr>
        <p:spPr bwMode="auto">
          <a:xfrm flipH="1">
            <a:off x="5438489" y="5024302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C3EA3-64D3-8A95-6738-7A356990E4BB}"/>
              </a:ext>
            </a:extLst>
          </p:cNvPr>
          <p:cNvSpPr txBox="1"/>
          <p:nvPr/>
        </p:nvSpPr>
        <p:spPr>
          <a:xfrm>
            <a:off x="5988667" y="5115453"/>
            <a:ext cx="3460952" cy="898126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Segoe UI"/>
              </a:rPr>
              <a:t>Selecting a different model in order to get a better user experience with less input values</a:t>
            </a:r>
          </a:p>
          <a:p>
            <a:endParaRPr lang="en-US" sz="1400">
              <a:solidFill>
                <a:schemeClr val="accent3">
                  <a:lumMod val="50000"/>
                </a:schemeClr>
              </a:solidFill>
              <a:latin typeface="+mn-lt"/>
              <a:ea typeface="+mn-ea"/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6B7E6-129E-B1E4-6FBC-909C171DD2BD}"/>
              </a:ext>
            </a:extLst>
          </p:cNvPr>
          <p:cNvSpPr/>
          <p:nvPr/>
        </p:nvSpPr>
        <p:spPr bwMode="auto">
          <a:xfrm>
            <a:off x="5438489" y="1368198"/>
            <a:ext cx="452061" cy="22690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3FE64F-9467-00A4-2DCB-DF4196653732}"/>
              </a:ext>
            </a:extLst>
          </p:cNvPr>
          <p:cNvCxnSpPr/>
          <p:nvPr/>
        </p:nvCxnSpPr>
        <p:spPr bwMode="auto">
          <a:xfrm flipH="1">
            <a:off x="5426052" y="3728432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541673-A766-D3D7-A666-A4C68D414F42}"/>
              </a:ext>
            </a:extLst>
          </p:cNvPr>
          <p:cNvSpPr txBox="1"/>
          <p:nvPr/>
        </p:nvSpPr>
        <p:spPr>
          <a:xfrm>
            <a:off x="5988666" y="1365779"/>
            <a:ext cx="3547393" cy="2190788"/>
          </a:xfrm>
          <a:prstGeom prst="rect">
            <a:avLst/>
          </a:prstGeom>
          <a:noFill/>
        </p:spPr>
        <p:txBody>
          <a:bodyPr wrap="square" lIns="36000" tIns="36000" rIns="36000" bIns="0" rtlCol="0" anchor="t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</a:rPr>
              <a:t>K-Nearest Neighbor (KNN) from Python scikit-learn is used to create the model</a:t>
            </a:r>
            <a:endParaRPr lang="en-US" sz="1400">
              <a:latin typeface="+mn-lt"/>
            </a:endParaRP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</a:rPr>
              <a:t>KNN is a supervised machine learning algorithm that employs distance calculation to determine the similarity between data points</a:t>
            </a:r>
            <a:endParaRPr lang="en-US" sz="1400">
              <a:latin typeface="+mn-lt"/>
            </a:endParaRP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374151"/>
                </a:solidFill>
                <a:latin typeface="+mn-lt"/>
                <a:ea typeface="ＭＳ Ｐゴシック"/>
                <a:cs typeface="Segoe UI"/>
              </a:rPr>
              <a:t>Value of K determines the number of neighboring data points to be considered during classification or regression</a:t>
            </a:r>
            <a:endParaRPr lang="en-US" sz="1400">
              <a:solidFill>
                <a:schemeClr val="accent3">
                  <a:lumMod val="50000"/>
                </a:schemeClr>
              </a:solidFill>
              <a:latin typeface="+mn-lt"/>
              <a:ea typeface="+mn-ea"/>
              <a:cs typeface="Segoe UI"/>
            </a:endParaRP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426051" y="933208"/>
            <a:ext cx="4110009" cy="318924"/>
            <a:chOff x="1016089" y="1463949"/>
            <a:chExt cx="2016000" cy="318924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479" y="1463949"/>
              <a:ext cx="335238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296269" y="933208"/>
            <a:ext cx="4802539" cy="318924"/>
            <a:chOff x="1016089" y="1463949"/>
            <a:chExt cx="2016000" cy="318924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591" y="1463949"/>
              <a:ext cx="75701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Model Architecture</a:t>
              </a:r>
              <a:endParaRPr kumimoji="1" lang="ja-JP" altLang="en-US" sz="1600" b="0" i="0" u="non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0214209-913B-A6AB-7377-9A8164FDC362}"/>
              </a:ext>
            </a:extLst>
          </p:cNvPr>
          <p:cNvSpPr/>
          <p:nvPr/>
        </p:nvSpPr>
        <p:spPr bwMode="auto">
          <a:xfrm>
            <a:off x="311059" y="1344941"/>
            <a:ext cx="4775823" cy="52312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F9219-758F-0372-0188-ED9C50750D5E}"/>
              </a:ext>
            </a:extLst>
          </p:cNvPr>
          <p:cNvSpPr txBox="1"/>
          <p:nvPr/>
        </p:nvSpPr>
        <p:spPr>
          <a:xfrm>
            <a:off x="311059" y="1349760"/>
            <a:ext cx="736068" cy="27751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400" i="1">
                <a:latin typeface="+mn-lt"/>
                <a:ea typeface="+mn-ea"/>
              </a:rPr>
              <a:t>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DBBE0-E7D4-1FBC-C23B-A9FE877C7D1C}"/>
              </a:ext>
            </a:extLst>
          </p:cNvPr>
          <p:cNvSpPr txBox="1"/>
          <p:nvPr/>
        </p:nvSpPr>
        <p:spPr>
          <a:xfrm>
            <a:off x="476881" y="1725554"/>
            <a:ext cx="1013641" cy="18250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800" i="1">
                <a:latin typeface="+mn-lt"/>
                <a:ea typeface="+mn-ea"/>
              </a:rPr>
              <a:t>Model Development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C8368A-CA3C-EF6A-E252-433764E52C66}"/>
              </a:ext>
            </a:extLst>
          </p:cNvPr>
          <p:cNvSpPr/>
          <p:nvPr/>
        </p:nvSpPr>
        <p:spPr bwMode="auto">
          <a:xfrm>
            <a:off x="476881" y="1720082"/>
            <a:ext cx="4435477" cy="343058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AFED4A-D2CB-95E6-B565-366060E5CEB7}"/>
              </a:ext>
            </a:extLst>
          </p:cNvPr>
          <p:cNvGrpSpPr/>
          <p:nvPr/>
        </p:nvGrpSpPr>
        <p:grpSpPr>
          <a:xfrm>
            <a:off x="2228063" y="1876529"/>
            <a:ext cx="1013640" cy="287888"/>
            <a:chOff x="4207760" y="4903734"/>
            <a:chExt cx="766702" cy="49623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566E5E-678B-0F93-1CB5-E7988EB9F95B}"/>
                </a:ext>
              </a:extLst>
            </p:cNvPr>
            <p:cNvSpPr/>
            <p:nvPr/>
          </p:nvSpPr>
          <p:spPr bwMode="auto">
            <a:xfrm>
              <a:off x="4207760" y="4903734"/>
              <a:ext cx="766702" cy="4962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654B2-8712-85C0-AC3A-6274EABE461B}"/>
                </a:ext>
              </a:extLst>
            </p:cNvPr>
            <p:cNvSpPr txBox="1"/>
            <p:nvPr/>
          </p:nvSpPr>
          <p:spPr>
            <a:xfrm>
              <a:off x="4227498" y="4904718"/>
              <a:ext cx="726819" cy="46723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1400">
                  <a:latin typeface="+mn-lt"/>
                  <a:ea typeface="+mn-ea"/>
                </a:rPr>
                <a:t>Clean Data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DA3E698-BCC1-260D-1762-AFB45782A076}"/>
              </a:ext>
            </a:extLst>
          </p:cNvPr>
          <p:cNvSpPr txBox="1"/>
          <p:nvPr/>
        </p:nvSpPr>
        <p:spPr>
          <a:xfrm>
            <a:off x="498119" y="5369253"/>
            <a:ext cx="922138" cy="18250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800" i="1">
                <a:latin typeface="+mn-lt"/>
                <a:ea typeface="+mn-ea"/>
              </a:rPr>
              <a:t>Model Deployment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C0B7E1-0CF8-1A0C-177E-E137A81FE5DC}"/>
              </a:ext>
            </a:extLst>
          </p:cNvPr>
          <p:cNvSpPr/>
          <p:nvPr/>
        </p:nvSpPr>
        <p:spPr bwMode="auto">
          <a:xfrm>
            <a:off x="578728" y="2309152"/>
            <a:ext cx="4254517" cy="27093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2ECF36-2E3D-480F-611F-F7209DF0209D}"/>
              </a:ext>
            </a:extLst>
          </p:cNvPr>
          <p:cNvCxnSpPr>
            <a:cxnSpLocks/>
          </p:cNvCxnSpPr>
          <p:nvPr/>
        </p:nvCxnSpPr>
        <p:spPr bwMode="auto">
          <a:xfrm>
            <a:off x="2745010" y="4853940"/>
            <a:ext cx="0" cy="821231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0EA79E2-FB73-B9F9-9106-D01B4B242D20}"/>
              </a:ext>
            </a:extLst>
          </p:cNvPr>
          <p:cNvSpPr/>
          <p:nvPr/>
        </p:nvSpPr>
        <p:spPr bwMode="auto">
          <a:xfrm>
            <a:off x="476881" y="5368220"/>
            <a:ext cx="4435477" cy="106403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1366DA-F26A-AD3D-68F7-94B315F274D9}"/>
              </a:ext>
            </a:extLst>
          </p:cNvPr>
          <p:cNvGrpSpPr/>
          <p:nvPr/>
        </p:nvGrpSpPr>
        <p:grpSpPr>
          <a:xfrm>
            <a:off x="637166" y="5675171"/>
            <a:ext cx="4221699" cy="623510"/>
            <a:chOff x="663940" y="4638609"/>
            <a:chExt cx="4221699" cy="6235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9197BD-2522-8511-057B-6F27DC663F9D}"/>
                </a:ext>
              </a:extLst>
            </p:cNvPr>
            <p:cNvGrpSpPr/>
            <p:nvPr/>
          </p:nvGrpSpPr>
          <p:grpSpPr>
            <a:xfrm>
              <a:off x="4118937" y="4732749"/>
              <a:ext cx="766702" cy="403716"/>
              <a:chOff x="4205715" y="4943877"/>
              <a:chExt cx="766702" cy="496238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792A6BB-43B2-E975-7940-3ED5A1E59F0D}"/>
                  </a:ext>
                </a:extLst>
              </p:cNvPr>
              <p:cNvSpPr/>
              <p:nvPr/>
            </p:nvSpPr>
            <p:spPr bwMode="auto">
              <a:xfrm>
                <a:off x="4205715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E9B17E-F3A7-EF59-59E9-8B44C8DE7D25}"/>
                  </a:ext>
                </a:extLst>
              </p:cNvPr>
              <p:cNvSpPr txBox="1"/>
              <p:nvPr/>
            </p:nvSpPr>
            <p:spPr>
              <a:xfrm>
                <a:off x="4225453" y="4987751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Output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CD6AEF-C591-8DE0-6EFC-C6FA0F1814DE}"/>
                </a:ext>
              </a:extLst>
            </p:cNvPr>
            <p:cNvCxnSpPr/>
            <p:nvPr/>
          </p:nvCxnSpPr>
          <p:spPr bwMode="auto">
            <a:xfrm>
              <a:off x="3607728" y="4938395"/>
              <a:ext cx="52576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89DE81-85B3-F45C-5390-D03C135A945F}"/>
                </a:ext>
              </a:extLst>
            </p:cNvPr>
            <p:cNvGrpSpPr/>
            <p:nvPr/>
          </p:nvGrpSpPr>
          <p:grpSpPr>
            <a:xfrm>
              <a:off x="663940" y="4732749"/>
              <a:ext cx="766702" cy="403716"/>
              <a:chOff x="4207760" y="4943877"/>
              <a:chExt cx="766702" cy="49623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1C3F992-D0EC-F720-AC3A-010B2EEBBD32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6C88CD-84F7-C9DD-60FC-E63D367D4D92}"/>
                  </a:ext>
                </a:extLst>
              </p:cNvPr>
              <p:cNvSpPr txBox="1"/>
              <p:nvPr/>
            </p:nvSpPr>
            <p:spPr>
              <a:xfrm>
                <a:off x="4227498" y="4986450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Input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474DD55-D885-7FEA-D872-674845913D54}"/>
                </a:ext>
              </a:extLst>
            </p:cNvPr>
            <p:cNvCxnSpPr/>
            <p:nvPr/>
          </p:nvCxnSpPr>
          <p:spPr bwMode="auto">
            <a:xfrm>
              <a:off x="1415755" y="4940797"/>
              <a:ext cx="53902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DCD232-AA3F-9EAF-F57D-06F73E04A983}"/>
                </a:ext>
              </a:extLst>
            </p:cNvPr>
            <p:cNvGrpSpPr/>
            <p:nvPr/>
          </p:nvGrpSpPr>
          <p:grpSpPr>
            <a:xfrm>
              <a:off x="1954782" y="4638609"/>
              <a:ext cx="1653901" cy="623510"/>
              <a:chOff x="457200" y="3156973"/>
              <a:chExt cx="794002" cy="82033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B2BB85-0686-6DAE-E2DC-BA5589804639}"/>
                  </a:ext>
                </a:extLst>
              </p:cNvPr>
              <p:cNvSpPr/>
              <p:nvPr/>
            </p:nvSpPr>
            <p:spPr bwMode="auto">
              <a:xfrm>
                <a:off x="457200" y="3156973"/>
                <a:ext cx="794002" cy="82033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992398-BFE5-8C4C-F53E-5EBB2E3B2581}"/>
                  </a:ext>
                </a:extLst>
              </p:cNvPr>
              <p:cNvSpPr txBox="1"/>
              <p:nvPr/>
            </p:nvSpPr>
            <p:spPr>
              <a:xfrm>
                <a:off x="462109" y="3228059"/>
                <a:ext cx="785166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400">
                    <a:latin typeface="+mn-lt"/>
                    <a:ea typeface="+mn-ea"/>
                  </a:rPr>
                  <a:t>Recommendation Model</a:t>
                </a:r>
                <a:endParaRPr kumimoji="1" lang="en-US" sz="14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E0C7ABE-7F51-4787-CBE7-76824C1500CA}"/>
              </a:ext>
            </a:extLst>
          </p:cNvPr>
          <p:cNvSpPr/>
          <p:nvPr/>
        </p:nvSpPr>
        <p:spPr bwMode="auto">
          <a:xfrm>
            <a:off x="710567" y="2539558"/>
            <a:ext cx="4008741" cy="134815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B0ECE4-FDED-2E2F-F1DA-8AF34A3260EC}"/>
              </a:ext>
            </a:extLst>
          </p:cNvPr>
          <p:cNvSpPr txBox="1"/>
          <p:nvPr/>
        </p:nvSpPr>
        <p:spPr>
          <a:xfrm>
            <a:off x="578728" y="2268096"/>
            <a:ext cx="102715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sz="1200">
                <a:latin typeface="+mn-lt"/>
                <a:ea typeface="+mn-ea"/>
              </a:rPr>
              <a:t>Sklearn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4DE0798-B7E4-7FB2-619C-586E02D54A9D}"/>
              </a:ext>
            </a:extLst>
          </p:cNvPr>
          <p:cNvCxnSpPr>
            <a:cxnSpLocks/>
            <a:stCxn id="57" idx="0"/>
            <a:endCxn id="60" idx="0"/>
          </p:cNvCxnSpPr>
          <p:nvPr/>
        </p:nvCxnSpPr>
        <p:spPr bwMode="auto">
          <a:xfrm rot="5400000" flipH="1" flipV="1">
            <a:off x="2750972" y="1955103"/>
            <a:ext cx="12700" cy="2165331"/>
          </a:xfrm>
          <a:prstGeom prst="bentConnector3">
            <a:avLst>
              <a:gd name="adj1" fmla="val 1659984"/>
            </a:avLst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DED0EF-D3FB-0D26-947C-3448AE11F07D}"/>
              </a:ext>
            </a:extLst>
          </p:cNvPr>
          <p:cNvCxnSpPr>
            <a:cxnSpLocks/>
          </p:cNvCxnSpPr>
          <p:nvPr/>
        </p:nvCxnSpPr>
        <p:spPr bwMode="auto">
          <a:xfrm>
            <a:off x="2734883" y="2164417"/>
            <a:ext cx="0" cy="668770"/>
          </a:xfrm>
          <a:prstGeom prst="line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ADD7C4E-4A11-F5E5-445C-B89C963AB6E2}"/>
              </a:ext>
            </a:extLst>
          </p:cNvPr>
          <p:cNvSpPr txBox="1"/>
          <p:nvPr/>
        </p:nvSpPr>
        <p:spPr>
          <a:xfrm>
            <a:off x="3353182" y="3037768"/>
            <a:ext cx="960912" cy="4672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36000" tIns="36000" rIns="36000" bIns="0" rtlCol="0">
            <a:spAutoFit/>
          </a:bodyPr>
          <a:lstStyle/>
          <a:p>
            <a:pPr algn="ctr"/>
            <a:r>
              <a:rPr kumimoji="1" lang="en-US" sz="1400">
                <a:latin typeface="+mn-lt"/>
                <a:ea typeface="+mn-ea"/>
              </a:rPr>
              <a:t>Testing</a:t>
            </a:r>
          </a:p>
          <a:p>
            <a:pPr algn="ctr"/>
            <a:r>
              <a:rPr lang="en-US" sz="1400">
                <a:latin typeface="+mn-lt"/>
                <a:ea typeface="+mn-ea"/>
              </a:rPr>
              <a:t>Data</a:t>
            </a:r>
            <a:endParaRPr kumimoji="1" lang="en-US" sz="1400">
              <a:latin typeface="+mn-lt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51D3BC-D8AA-67C1-5561-59B9745CD3E2}"/>
              </a:ext>
            </a:extLst>
          </p:cNvPr>
          <p:cNvSpPr txBox="1"/>
          <p:nvPr/>
        </p:nvSpPr>
        <p:spPr>
          <a:xfrm>
            <a:off x="1161487" y="3037768"/>
            <a:ext cx="1013640" cy="4672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36000" tIns="36000" rIns="36000" bIns="0" rtlCol="0">
            <a:spAutoFit/>
          </a:bodyPr>
          <a:lstStyle/>
          <a:p>
            <a:pPr algn="ctr"/>
            <a:r>
              <a:rPr kumimoji="1" lang="en-US" sz="1400">
                <a:latin typeface="+mn-lt"/>
                <a:ea typeface="+mn-ea"/>
              </a:rPr>
              <a:t>Training </a:t>
            </a:r>
          </a:p>
          <a:p>
            <a:pPr algn="ctr"/>
            <a:r>
              <a:rPr lang="en-US" sz="1400">
                <a:latin typeface="+mn-lt"/>
                <a:ea typeface="+mn-ea"/>
              </a:rPr>
              <a:t>Data</a:t>
            </a:r>
            <a:r>
              <a:rPr kumimoji="1" lang="en-US" sz="1400">
                <a:latin typeface="+mn-lt"/>
                <a:ea typeface="+mn-ea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31094A-063A-86D2-DEDA-ED95889D7695}"/>
              </a:ext>
            </a:extLst>
          </p:cNvPr>
          <p:cNvGrpSpPr/>
          <p:nvPr/>
        </p:nvGrpSpPr>
        <p:grpSpPr>
          <a:xfrm>
            <a:off x="1648298" y="3510517"/>
            <a:ext cx="2185343" cy="783685"/>
            <a:chOff x="1648298" y="3371755"/>
            <a:chExt cx="2185343" cy="78368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2BAC6E2-3069-723B-65E4-DAB79C6A16EA}"/>
                </a:ext>
              </a:extLst>
            </p:cNvPr>
            <p:cNvCxnSpPr/>
            <p:nvPr/>
          </p:nvCxnSpPr>
          <p:spPr bwMode="auto">
            <a:xfrm>
              <a:off x="2758169" y="3596640"/>
              <a:ext cx="0" cy="55880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6DB3596-D345-F1E8-A7C4-72C2A9DE2A7F}"/>
                </a:ext>
              </a:extLst>
            </p:cNvPr>
            <p:cNvCxnSpPr/>
            <p:nvPr/>
          </p:nvCxnSpPr>
          <p:spPr bwMode="auto">
            <a:xfrm rot="16200000" flipH="1">
              <a:off x="2734620" y="2285433"/>
              <a:ext cx="12700" cy="2185343"/>
            </a:xfrm>
            <a:prstGeom prst="bentConnector3">
              <a:avLst>
                <a:gd name="adj1" fmla="val 1800000"/>
              </a:avLst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FC66DAC-69FE-FCB4-8C1C-DE6535E72227}"/>
              </a:ext>
            </a:extLst>
          </p:cNvPr>
          <p:cNvSpPr txBox="1"/>
          <p:nvPr/>
        </p:nvSpPr>
        <p:spPr>
          <a:xfrm>
            <a:off x="686047" y="2503604"/>
            <a:ext cx="102715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lang="en-US" sz="1200" err="1">
                <a:latin typeface="+mn-lt"/>
                <a:ea typeface="+mn-ea"/>
              </a:rPr>
              <a:t>TrainTest</a:t>
            </a:r>
            <a:r>
              <a:rPr lang="en-US" sz="1200">
                <a:latin typeface="+mn-lt"/>
                <a:ea typeface="+mn-ea"/>
              </a:rPr>
              <a:t> Split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B1EED0-ACBA-2D8B-61A1-60F6880D838D}"/>
              </a:ext>
            </a:extLst>
          </p:cNvPr>
          <p:cNvGrpSpPr/>
          <p:nvPr/>
        </p:nvGrpSpPr>
        <p:grpSpPr>
          <a:xfrm>
            <a:off x="1755063" y="4304613"/>
            <a:ext cx="1985906" cy="528506"/>
            <a:chOff x="4128891" y="3724068"/>
            <a:chExt cx="698605" cy="3238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E78C83-1DB7-4D35-2D0D-894F9C37D21B}"/>
                </a:ext>
              </a:extLst>
            </p:cNvPr>
            <p:cNvSpPr/>
            <p:nvPr/>
          </p:nvSpPr>
          <p:spPr bwMode="auto">
            <a:xfrm>
              <a:off x="4128891" y="3724068"/>
              <a:ext cx="698605" cy="32389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AA0CE4-58F6-D22A-C62A-2ED525AEB2F7}"/>
                </a:ext>
              </a:extLst>
            </p:cNvPr>
            <p:cNvSpPr txBox="1"/>
            <p:nvPr/>
          </p:nvSpPr>
          <p:spPr>
            <a:xfrm>
              <a:off x="4137433" y="3747347"/>
              <a:ext cx="688664" cy="248623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+mn-lt"/>
                  <a:ea typeface="+mn-ea"/>
                </a:rPr>
                <a:t>K-Nearest Neighbors</a:t>
              </a:r>
            </a:p>
            <a:p>
              <a:pPr algn="ctr"/>
              <a:r>
                <a:rPr lang="en-US" sz="1200">
                  <a:solidFill>
                    <a:schemeClr val="tx2"/>
                  </a:solidFill>
                  <a:latin typeface="+mn-lt"/>
                  <a:ea typeface="+mn-ea"/>
                </a:rPr>
                <a:t>metric: Euclidean 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45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Creation: Recommendation Model (NN)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E1D9C3A-EA89-E00F-2215-08298B0AEED7}"/>
              </a:ext>
            </a:extLst>
          </p:cNvPr>
          <p:cNvGrpSpPr/>
          <p:nvPr/>
        </p:nvGrpSpPr>
        <p:grpSpPr>
          <a:xfrm>
            <a:off x="311059" y="1586053"/>
            <a:ext cx="4775825" cy="4409218"/>
            <a:chOff x="2578797" y="2982189"/>
            <a:chExt cx="2617357" cy="170500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1BABD9-6395-3D6C-9F00-AA0356ECBFE5}"/>
                </a:ext>
              </a:extLst>
            </p:cNvPr>
            <p:cNvSpPr/>
            <p:nvPr/>
          </p:nvSpPr>
          <p:spPr bwMode="auto">
            <a:xfrm>
              <a:off x="2578798" y="2986437"/>
              <a:ext cx="2617356" cy="1700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1CFA37B-DB25-5AB7-49AE-98D2F9566E38}"/>
                </a:ext>
              </a:extLst>
            </p:cNvPr>
            <p:cNvSpPr txBox="1"/>
            <p:nvPr/>
          </p:nvSpPr>
          <p:spPr>
            <a:xfrm>
              <a:off x="2578797" y="2982189"/>
              <a:ext cx="403397" cy="100780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400" i="1">
                  <a:latin typeface="+mn-lt"/>
                  <a:ea typeface="+mn-ea"/>
                </a:rPr>
                <a:t>Python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40E30E-3402-27FC-0FC3-4472A794ECD1}"/>
                </a:ext>
              </a:extLst>
            </p:cNvPr>
            <p:cNvSpPr txBox="1"/>
            <p:nvPr/>
          </p:nvSpPr>
          <p:spPr>
            <a:xfrm>
              <a:off x="2681314" y="3134111"/>
              <a:ext cx="555519" cy="6627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800" i="1">
                  <a:latin typeface="+mn-lt"/>
                  <a:ea typeface="+mn-ea"/>
                </a:rPr>
                <a:t>Model Development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6D0160-D75A-9325-2E67-A8460EBE39F6}"/>
                </a:ext>
              </a:extLst>
            </p:cNvPr>
            <p:cNvSpPr txBox="1"/>
            <p:nvPr/>
          </p:nvSpPr>
          <p:spPr>
            <a:xfrm>
              <a:off x="2681314" y="4106377"/>
              <a:ext cx="505371" cy="66278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800" i="1">
                  <a:latin typeface="+mn-lt"/>
                  <a:ea typeface="+mn-ea"/>
                </a:rPr>
                <a:t>Model Deployment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3EA5CD-42F6-0801-651E-401582094CBF}"/>
              </a:ext>
            </a:extLst>
          </p:cNvPr>
          <p:cNvGrpSpPr/>
          <p:nvPr/>
        </p:nvGrpSpPr>
        <p:grpSpPr>
          <a:xfrm>
            <a:off x="2354592" y="2150380"/>
            <a:ext cx="766702" cy="496238"/>
            <a:chOff x="4207760" y="4903734"/>
            <a:chExt cx="766702" cy="49623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301A905-9CCC-9AC8-4D1F-962A409DDE99}"/>
                </a:ext>
              </a:extLst>
            </p:cNvPr>
            <p:cNvSpPr/>
            <p:nvPr/>
          </p:nvSpPr>
          <p:spPr bwMode="auto">
            <a:xfrm>
              <a:off x="4207760" y="4903734"/>
              <a:ext cx="766702" cy="4962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F1DE77-45EC-910F-FA81-8F886FEBA9C4}"/>
                </a:ext>
              </a:extLst>
            </p:cNvPr>
            <p:cNvSpPr txBox="1"/>
            <p:nvPr/>
          </p:nvSpPr>
          <p:spPr>
            <a:xfrm>
              <a:off x="4227498" y="4904714"/>
              <a:ext cx="726819" cy="46723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1400">
                  <a:latin typeface="+mn-lt"/>
                  <a:ea typeface="+mn-ea"/>
                </a:rPr>
                <a:t>Clean Data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2F9337-0D11-863F-1287-015E6AF32346}"/>
              </a:ext>
            </a:extLst>
          </p:cNvPr>
          <p:cNvCxnSpPr>
            <a:cxnSpLocks/>
          </p:cNvCxnSpPr>
          <p:nvPr/>
        </p:nvCxnSpPr>
        <p:spPr bwMode="auto">
          <a:xfrm>
            <a:off x="2737943" y="2646618"/>
            <a:ext cx="0" cy="494093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383CBC5-B21D-9EBC-1EE6-D715A945DDDC}"/>
              </a:ext>
            </a:extLst>
          </p:cNvPr>
          <p:cNvGrpSpPr/>
          <p:nvPr/>
        </p:nvGrpSpPr>
        <p:grpSpPr>
          <a:xfrm>
            <a:off x="1620321" y="3145611"/>
            <a:ext cx="2257088" cy="1014350"/>
            <a:chOff x="457200" y="3147379"/>
            <a:chExt cx="794002" cy="62164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49FBA3-56A9-A2D9-39AE-762A267D91B9}"/>
                </a:ext>
              </a:extLst>
            </p:cNvPr>
            <p:cNvSpPr/>
            <p:nvPr/>
          </p:nvSpPr>
          <p:spPr bwMode="auto">
            <a:xfrm>
              <a:off x="457200" y="3156973"/>
              <a:ext cx="794002" cy="6120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5CA23A-ECAD-2151-9E2F-C7847612CFB1}"/>
                </a:ext>
              </a:extLst>
            </p:cNvPr>
            <p:cNvSpPr txBox="1"/>
            <p:nvPr/>
          </p:nvSpPr>
          <p:spPr>
            <a:xfrm>
              <a:off x="457200" y="3147379"/>
              <a:ext cx="360950" cy="251795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lang="en-US" sz="1400">
                  <a:latin typeface="+mn-lt"/>
                  <a:ea typeface="+mn-ea"/>
                </a:rPr>
                <a:t>Sklearn</a:t>
              </a:r>
              <a:endParaRPr kumimoji="1" lang="en-US" sz="1400">
                <a:latin typeface="+mn-lt"/>
                <a:ea typeface="+mn-ea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D93B3B7-A65B-8533-E92A-05A885C0FDED}"/>
                </a:ext>
              </a:extLst>
            </p:cNvPr>
            <p:cNvGrpSpPr/>
            <p:nvPr/>
          </p:nvGrpSpPr>
          <p:grpSpPr>
            <a:xfrm>
              <a:off x="505956" y="3367744"/>
              <a:ext cx="698605" cy="323895"/>
              <a:chOff x="4128891" y="3724068"/>
              <a:chExt cx="698605" cy="323895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1DCEBA1-8932-EDB5-4FDB-33D262D68D64}"/>
                  </a:ext>
                </a:extLst>
              </p:cNvPr>
              <p:cNvSpPr/>
              <p:nvPr/>
            </p:nvSpPr>
            <p:spPr bwMode="auto">
              <a:xfrm>
                <a:off x="4128891" y="3724068"/>
                <a:ext cx="698605" cy="323895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8D7BC75-5B08-7B21-CD55-EC33ACB3FFEE}"/>
                  </a:ext>
                </a:extLst>
              </p:cNvPr>
              <p:cNvSpPr txBox="1"/>
              <p:nvPr/>
            </p:nvSpPr>
            <p:spPr>
              <a:xfrm>
                <a:off x="4137433" y="3747347"/>
                <a:ext cx="688664" cy="29290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2"/>
                    </a:solidFill>
                    <a:latin typeface="+mn-lt"/>
                    <a:ea typeface="+mn-ea"/>
                  </a:rPr>
                  <a:t>Nearest Neighbours</a:t>
                </a:r>
              </a:p>
              <a:p>
                <a:pPr algn="ctr"/>
                <a:r>
                  <a:rPr kumimoji="1" lang="en-US" sz="1200">
                    <a:solidFill>
                      <a:schemeClr val="tx2"/>
                    </a:solidFill>
                    <a:latin typeface="+mn-lt"/>
                    <a:ea typeface="+mn-ea"/>
                  </a:rPr>
                  <a:t>metric: cosine similarity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7A8754-1D17-CAE0-CE0A-967A1EB9AFAF}"/>
              </a:ext>
            </a:extLst>
          </p:cNvPr>
          <p:cNvSpPr txBox="1"/>
          <p:nvPr/>
        </p:nvSpPr>
        <p:spPr>
          <a:xfrm>
            <a:off x="5846111" y="3210110"/>
            <a:ext cx="3713642" cy="682682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Games that are available on multiple platforms receive more than ten results for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0C97D-C254-5AED-AD73-3CEA2327AA91}"/>
              </a:ext>
            </a:extLst>
          </p:cNvPr>
          <p:cNvSpPr/>
          <p:nvPr/>
        </p:nvSpPr>
        <p:spPr bwMode="auto">
          <a:xfrm>
            <a:off x="5295933" y="3228622"/>
            <a:ext cx="473247" cy="104483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8D58D-1E37-5616-F4E4-A3A1C455860A}"/>
              </a:ext>
            </a:extLst>
          </p:cNvPr>
          <p:cNvSpPr/>
          <p:nvPr/>
        </p:nvSpPr>
        <p:spPr bwMode="auto">
          <a:xfrm>
            <a:off x="5303820" y="4475178"/>
            <a:ext cx="473247" cy="158334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B2C8EC-7BB0-6BE4-5058-F8275E640070}"/>
              </a:ext>
            </a:extLst>
          </p:cNvPr>
          <p:cNvCxnSpPr>
            <a:cxnSpLocks/>
          </p:cNvCxnSpPr>
          <p:nvPr/>
        </p:nvCxnSpPr>
        <p:spPr bwMode="auto">
          <a:xfrm>
            <a:off x="5303820" y="4376904"/>
            <a:ext cx="4282300" cy="1605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C3EA3-64D3-8A95-6738-7A356990E4BB}"/>
              </a:ext>
            </a:extLst>
          </p:cNvPr>
          <p:cNvSpPr txBox="1"/>
          <p:nvPr/>
        </p:nvSpPr>
        <p:spPr>
          <a:xfrm>
            <a:off x="5846109" y="4486804"/>
            <a:ext cx="3775545" cy="132901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Added an optional parameter platform to limit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For multiple platforms: Merge all outcomes, arrange them in ascending order, and select the first ten with the least distance calculation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6B7E6-129E-B1E4-6FBC-909C171DD2BD}"/>
              </a:ext>
            </a:extLst>
          </p:cNvPr>
          <p:cNvSpPr/>
          <p:nvPr/>
        </p:nvSpPr>
        <p:spPr bwMode="auto">
          <a:xfrm>
            <a:off x="5295933" y="1470284"/>
            <a:ext cx="473247" cy="155892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3FE64F-9467-00A4-2DCB-DF4196653732}"/>
              </a:ext>
            </a:extLst>
          </p:cNvPr>
          <p:cNvCxnSpPr>
            <a:cxnSpLocks/>
          </p:cNvCxnSpPr>
          <p:nvPr/>
        </p:nvCxnSpPr>
        <p:spPr bwMode="auto">
          <a:xfrm>
            <a:off x="5303820" y="3119615"/>
            <a:ext cx="4282300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541673-A766-D3D7-A666-A4C68D414F42}"/>
              </a:ext>
            </a:extLst>
          </p:cNvPr>
          <p:cNvSpPr txBox="1"/>
          <p:nvPr/>
        </p:nvSpPr>
        <p:spPr>
          <a:xfrm>
            <a:off x="5846111" y="1484756"/>
            <a:ext cx="3713642" cy="154445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Nearest Neighbor (NN) from Python scikit-learn is used to build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NN is an unsupervised machine learning algorithm that uses distance computation to calculate data point’s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Cosine similarity is utilized for distance metric of NN</a:t>
            </a: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283495" y="1035293"/>
            <a:ext cx="4302624" cy="318924"/>
            <a:chOff x="1016089" y="1463949"/>
            <a:chExt cx="2016000" cy="318924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479" y="1463949"/>
              <a:ext cx="335238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284345" y="1035293"/>
            <a:ext cx="4802539" cy="318924"/>
            <a:chOff x="1016089" y="1463949"/>
            <a:chExt cx="2016000" cy="318924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594" y="1463949"/>
              <a:ext cx="75701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rPr>
                <a:t>Model Architecture</a:t>
              </a:r>
              <a:endParaRPr kumimoji="1" lang="ja-JP" altLang="en-US" sz="1600" b="0" i="0" u="non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C17DA-70B9-699E-80BB-BEBD087F89BB}"/>
              </a:ext>
            </a:extLst>
          </p:cNvPr>
          <p:cNvCxnSpPr/>
          <p:nvPr/>
        </p:nvCxnSpPr>
        <p:spPr bwMode="auto">
          <a:xfrm>
            <a:off x="2737739" y="4171684"/>
            <a:ext cx="0" cy="860985"/>
          </a:xfrm>
          <a:prstGeom prst="straightConnector1">
            <a:avLst/>
          </a:prstGeom>
          <a:solidFill>
            <a:srgbClr val="FF66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0B8D283-F2D0-F051-5CA1-508CFF1ED3C8}"/>
              </a:ext>
            </a:extLst>
          </p:cNvPr>
          <p:cNvSpPr/>
          <p:nvPr/>
        </p:nvSpPr>
        <p:spPr bwMode="auto">
          <a:xfrm>
            <a:off x="476881" y="1975543"/>
            <a:ext cx="4402017" cy="23207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4EDFAB-2324-EFA4-C46B-BB5D80C56A9C}"/>
              </a:ext>
            </a:extLst>
          </p:cNvPr>
          <p:cNvSpPr/>
          <p:nvPr/>
        </p:nvSpPr>
        <p:spPr bwMode="auto">
          <a:xfrm>
            <a:off x="476881" y="4490900"/>
            <a:ext cx="4402017" cy="13126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02708E-0DC1-E81F-AC65-C704796613EC}"/>
              </a:ext>
            </a:extLst>
          </p:cNvPr>
          <p:cNvGrpSpPr/>
          <p:nvPr/>
        </p:nvGrpSpPr>
        <p:grpSpPr>
          <a:xfrm>
            <a:off x="587100" y="5054441"/>
            <a:ext cx="4223744" cy="623510"/>
            <a:chOff x="663940" y="4638609"/>
            <a:chExt cx="4223744" cy="6235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04B4BF-06A3-F7EA-CA5E-9248FECBDB34}"/>
                </a:ext>
              </a:extLst>
            </p:cNvPr>
            <p:cNvGrpSpPr/>
            <p:nvPr/>
          </p:nvGrpSpPr>
          <p:grpSpPr>
            <a:xfrm>
              <a:off x="4120982" y="4732749"/>
              <a:ext cx="766702" cy="403716"/>
              <a:chOff x="4207760" y="4943877"/>
              <a:chExt cx="766702" cy="49623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D1998D9-39D8-74B3-2CB5-1043D636BE99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A199FB-BF64-7F7E-E704-83F86E1A7D15}"/>
                  </a:ext>
                </a:extLst>
              </p:cNvPr>
              <p:cNvSpPr txBox="1"/>
              <p:nvPr/>
            </p:nvSpPr>
            <p:spPr>
              <a:xfrm>
                <a:off x="4227498" y="4987751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Output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DA65BA-DA06-2846-C79C-975B58F34167}"/>
                </a:ext>
              </a:extLst>
            </p:cNvPr>
            <p:cNvCxnSpPr/>
            <p:nvPr/>
          </p:nvCxnSpPr>
          <p:spPr bwMode="auto">
            <a:xfrm>
              <a:off x="3607728" y="4938395"/>
              <a:ext cx="52576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CB2490-7920-CECC-7F80-EA9F07B88123}"/>
                </a:ext>
              </a:extLst>
            </p:cNvPr>
            <p:cNvGrpSpPr/>
            <p:nvPr/>
          </p:nvGrpSpPr>
          <p:grpSpPr>
            <a:xfrm>
              <a:off x="663940" y="4732749"/>
              <a:ext cx="766702" cy="403716"/>
              <a:chOff x="4207760" y="4943877"/>
              <a:chExt cx="766702" cy="4962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47F3C5-E8C0-AE98-8A0E-2ABE3CDDEC26}"/>
                  </a:ext>
                </a:extLst>
              </p:cNvPr>
              <p:cNvSpPr/>
              <p:nvPr/>
            </p:nvSpPr>
            <p:spPr bwMode="auto">
              <a:xfrm>
                <a:off x="4207760" y="4943877"/>
                <a:ext cx="766702" cy="49623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200" b="1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10D3F3-FB8A-C2FD-2978-90C9C3767CAE}"/>
                  </a:ext>
                </a:extLst>
              </p:cNvPr>
              <p:cNvSpPr txBox="1"/>
              <p:nvPr/>
            </p:nvSpPr>
            <p:spPr>
              <a:xfrm>
                <a:off x="4227498" y="4986450"/>
                <a:ext cx="726819" cy="251795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kumimoji="1" lang="en-US" sz="1400">
                    <a:latin typeface="+mn-lt"/>
                    <a:ea typeface="+mn-ea"/>
                  </a:rPr>
                  <a:t>Input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71311E-FFE6-A05E-F3E4-230BE0F89088}"/>
                </a:ext>
              </a:extLst>
            </p:cNvPr>
            <p:cNvCxnSpPr/>
            <p:nvPr/>
          </p:nvCxnSpPr>
          <p:spPr bwMode="auto">
            <a:xfrm>
              <a:off x="1415755" y="4940797"/>
              <a:ext cx="539027" cy="0"/>
            </a:xfrm>
            <a:prstGeom prst="straightConnector1">
              <a:avLst/>
            </a:prstGeom>
            <a:solidFill>
              <a:srgbClr val="FF66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AFB07A-3821-144B-543E-BDD376035F87}"/>
                </a:ext>
              </a:extLst>
            </p:cNvPr>
            <p:cNvGrpSpPr/>
            <p:nvPr/>
          </p:nvGrpSpPr>
          <p:grpSpPr>
            <a:xfrm>
              <a:off x="1954782" y="4638609"/>
              <a:ext cx="1653901" cy="623510"/>
              <a:chOff x="457200" y="3156973"/>
              <a:chExt cx="794002" cy="82033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9CAFEB9-A0B6-7277-E249-9ACC85A94229}"/>
                  </a:ext>
                </a:extLst>
              </p:cNvPr>
              <p:cNvSpPr/>
              <p:nvPr/>
            </p:nvSpPr>
            <p:spPr bwMode="auto">
              <a:xfrm>
                <a:off x="457200" y="3156973"/>
                <a:ext cx="794002" cy="82033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A2F5F5B-5997-7030-7DE5-399B699D86C6}"/>
                  </a:ext>
                </a:extLst>
              </p:cNvPr>
              <p:cNvSpPr txBox="1"/>
              <p:nvPr/>
            </p:nvSpPr>
            <p:spPr>
              <a:xfrm>
                <a:off x="462109" y="3228059"/>
                <a:ext cx="785166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algn="ctr"/>
                <a:r>
                  <a:rPr lang="en-US" sz="1400">
                    <a:latin typeface="+mn-lt"/>
                    <a:ea typeface="+mn-ea"/>
                  </a:rPr>
                  <a:t>Recommendation Model</a:t>
                </a:r>
                <a:endParaRPr kumimoji="1" lang="en-US" sz="1400">
                  <a:latin typeface="+mn-lt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44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 (KNN and NN Comparison)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668969"/>
            <a:ext cx="4912832" cy="243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 </a:t>
            </a:r>
            <a:endParaRPr lang="ja-JP" altLang="en-US" sz="800">
              <a:cs typeface="Arial" panose="020B0604020202020204" pitchFamily="34" charset="0"/>
            </a:endParaRPr>
          </a:p>
        </p:txBody>
      </p:sp>
      <p:grpSp>
        <p:nvGrpSpPr>
          <p:cNvPr id="20" name="グループ化 3">
            <a:extLst>
              <a:ext uri="{FF2B5EF4-FFF2-40B4-BE49-F238E27FC236}">
                <a16:creationId xmlns:a16="http://schemas.microsoft.com/office/drawing/2014/main" id="{6B2346EF-EC9B-6F69-6F99-F7D10D4C2203}"/>
              </a:ext>
            </a:extLst>
          </p:cNvPr>
          <p:cNvGrpSpPr/>
          <p:nvPr/>
        </p:nvGrpSpPr>
        <p:grpSpPr>
          <a:xfrm>
            <a:off x="5349852" y="847077"/>
            <a:ext cx="3945532" cy="503590"/>
            <a:chOff x="1016089" y="1445365"/>
            <a:chExt cx="2016000" cy="337508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9499847-F8DF-A119-DA3A-92ED3B09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287" y="1445365"/>
              <a:ext cx="995621" cy="337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b="1">
                  <a:solidFill>
                    <a:srgbClr val="4A4A4A"/>
                  </a:solidFill>
                  <a:latin typeface="+mj-lt"/>
                  <a:ea typeface="Meiryo UI"/>
                </a:rPr>
                <a:t>Nearest Neighbor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(Unsupervised Algorithm</a:t>
              </a:r>
              <a:r>
                <a:rPr lang="en-US" altLang="ja-JP" sz="1200" b="1">
                  <a:solidFill>
                    <a:srgbClr val="4A4A4A"/>
                  </a:solidFill>
                  <a:latin typeface="+mj-lt"/>
                  <a:ea typeface="Meiryo UI"/>
                </a:rPr>
                <a:t>)</a:t>
              </a:r>
              <a:endParaRPr kumimoji="1" lang="ja-JP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2" name="直線コネクタ 4">
              <a:extLst>
                <a:ext uri="{FF2B5EF4-FFF2-40B4-BE49-F238E27FC236}">
                  <a16:creationId xmlns:a16="http://schemas.microsoft.com/office/drawing/2014/main" id="{327B5C27-BA4E-40ED-284A-ABF5444EE0AA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グループ化 3">
            <a:extLst>
              <a:ext uri="{FF2B5EF4-FFF2-40B4-BE49-F238E27FC236}">
                <a16:creationId xmlns:a16="http://schemas.microsoft.com/office/drawing/2014/main" id="{B5A6B671-3D95-2E85-FB81-F1D75852F38E}"/>
              </a:ext>
            </a:extLst>
          </p:cNvPr>
          <p:cNvGrpSpPr/>
          <p:nvPr/>
        </p:nvGrpSpPr>
        <p:grpSpPr>
          <a:xfrm>
            <a:off x="1185818" y="846612"/>
            <a:ext cx="3945533" cy="503590"/>
            <a:chOff x="1016089" y="1445365"/>
            <a:chExt cx="2016000" cy="337508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00981A4-1803-0ACC-3CB6-9B7E72CA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08" y="1445365"/>
              <a:ext cx="1070188" cy="337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K-Nearest Neighbors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200" b="1">
                  <a:solidFill>
                    <a:srgbClr val="4A4A4A"/>
                  </a:solidFill>
                  <a:latin typeface="+mj-lt"/>
                  <a:ea typeface="Meiryo UI"/>
                </a:rPr>
                <a:t>(Supervised Algorithm)</a:t>
              </a:r>
              <a:endParaRPr kumimoji="1" lang="ja-JP" altLang="en-US" sz="1200" b="1" i="0" u="non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5" name="直線コネクタ 4">
              <a:extLst>
                <a:ext uri="{FF2B5EF4-FFF2-40B4-BE49-F238E27FC236}">
                  <a16:creationId xmlns:a16="http://schemas.microsoft.com/office/drawing/2014/main" id="{4E4DE28F-82BA-51E8-7CF2-E2C191552C10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1D98DD2-69AF-FC0F-EE31-11EF2A104D2B}"/>
              </a:ext>
            </a:extLst>
          </p:cNvPr>
          <p:cNvSpPr/>
          <p:nvPr/>
        </p:nvSpPr>
        <p:spPr bwMode="auto">
          <a:xfrm>
            <a:off x="580568" y="2932047"/>
            <a:ext cx="470108" cy="131365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User 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A4B7B-4CCB-2720-B21D-0565F1CC2DB8}"/>
              </a:ext>
            </a:extLst>
          </p:cNvPr>
          <p:cNvSpPr/>
          <p:nvPr/>
        </p:nvSpPr>
        <p:spPr bwMode="auto">
          <a:xfrm>
            <a:off x="580568" y="1479177"/>
            <a:ext cx="470108" cy="118763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Usage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1EDBD6-645F-FB53-93D5-D93B5FCA944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568" y="2792875"/>
            <a:ext cx="8735136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246A2D-64B5-0CDD-D8BC-FDB7DB932EFE}"/>
              </a:ext>
            </a:extLst>
          </p:cNvPr>
          <p:cNvSpPr txBox="1"/>
          <p:nvPr/>
        </p:nvSpPr>
        <p:spPr>
          <a:xfrm>
            <a:off x="1179575" y="2947902"/>
            <a:ext cx="38511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Input is the set of features that was used in the model training to properly classify the game and get recommendations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122DC-37D8-095E-1CDC-E47346F1EDE7}"/>
              </a:ext>
            </a:extLst>
          </p:cNvPr>
          <p:cNvSpPr txBox="1"/>
          <p:nvPr/>
        </p:nvSpPr>
        <p:spPr>
          <a:xfrm>
            <a:off x="5349852" y="2928142"/>
            <a:ext cx="3945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Input is the game title and platform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(optional) 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– the recommended games have already been pre-calculated for each game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07DD2-9DED-E138-AC29-E19972BE20A0}"/>
              </a:ext>
            </a:extLst>
          </p:cNvPr>
          <p:cNvSpPr txBox="1"/>
          <p:nvPr/>
        </p:nvSpPr>
        <p:spPr>
          <a:xfrm>
            <a:off x="1183560" y="1505559"/>
            <a:ext cx="3911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Better choice if the dataset is large and complex, and the accuracy of the recommendations is crucial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F0538F-B7A6-CEAF-13A6-4A460028DB39}"/>
              </a:ext>
            </a:extLst>
          </p:cNvPr>
          <p:cNvSpPr txBox="1"/>
          <p:nvPr/>
        </p:nvSpPr>
        <p:spPr>
          <a:xfrm>
            <a:off x="5349852" y="1489470"/>
            <a:ext cx="39455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More suitable for a smaller and simpler dataset where a lightweight algorithm is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</a:rPr>
              <a:t>No training is required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A721B3-038B-C041-2C26-68C07795009F}"/>
              </a:ext>
            </a:extLst>
          </p:cNvPr>
          <p:cNvGrpSpPr/>
          <p:nvPr/>
        </p:nvGrpSpPr>
        <p:grpSpPr>
          <a:xfrm>
            <a:off x="580136" y="4578520"/>
            <a:ext cx="8852621" cy="1974439"/>
            <a:chOff x="599440" y="4649644"/>
            <a:chExt cx="8735137" cy="143619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001202-3B3F-5C5C-DBC0-974A06BC891A}"/>
                </a:ext>
              </a:extLst>
            </p:cNvPr>
            <p:cNvSpPr/>
            <p:nvPr/>
          </p:nvSpPr>
          <p:spPr bwMode="auto">
            <a:xfrm>
              <a:off x="599440" y="4649644"/>
              <a:ext cx="8735137" cy="1436195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9A024A-9A36-8CF6-43A2-5D44C0027D3F}"/>
                </a:ext>
              </a:extLst>
            </p:cNvPr>
            <p:cNvSpPr txBox="1"/>
            <p:nvPr/>
          </p:nvSpPr>
          <p:spPr>
            <a:xfrm>
              <a:off x="772160" y="4723231"/>
              <a:ext cx="8422640" cy="114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ja-JP" b="1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Conclusion:</a:t>
              </a:r>
            </a:p>
            <a:p>
              <a:pPr marL="285750" indent="-2857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ja-JP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Nearest Neighbor algorithm was identified as a </a:t>
              </a:r>
              <a:r>
                <a:rPr lang="en-US" altLang="ja-JP" b="1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more appropriate choice </a:t>
              </a:r>
              <a:r>
                <a:rPr lang="en-US" altLang="ja-JP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for the recommendation model aimed at providing video game suggestions based on the title and platform </a:t>
              </a:r>
              <a:r>
                <a:rPr lang="en-US" altLang="ja-JP" i="1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(optional</a:t>
              </a:r>
              <a:r>
                <a:rPr lang="en-US" altLang="ja-JP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) as input.</a:t>
              </a:r>
            </a:p>
            <a:p>
              <a:pPr marL="285750" indent="-2857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ja-JP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The </a:t>
              </a:r>
              <a:r>
                <a:rPr lang="en-US" altLang="ja-JP" b="1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simplicity and straightforwardness </a:t>
              </a:r>
              <a:r>
                <a:rPr lang="en-US" altLang="ja-JP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of the input features were the determining factors, making a full-fledged classification algorithm unnecessary.</a:t>
              </a:r>
              <a:endParaRPr lang="ja-JP" altLang="en-US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281D10-0321-8350-6E42-C0AA9A2DE1CB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728" y="4377835"/>
            <a:ext cx="8735136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81F5D65-5C52-FF4F-299B-A4DBB47A9152}"/>
              </a:ext>
            </a:extLst>
          </p:cNvPr>
          <p:cNvSpPr/>
          <p:nvPr/>
        </p:nvSpPr>
        <p:spPr bwMode="auto">
          <a:xfrm>
            <a:off x="5227842" y="742154"/>
            <a:ext cx="4204915" cy="3743332"/>
          </a:xfrm>
          <a:prstGeom prst="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+mn-lt"/>
              <a:ea typeface="+mn-ea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F94FD8-7F77-C7A2-38A2-6278D573B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4097" y="843887"/>
            <a:ext cx="441399" cy="4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B36639-A1FB-DDFE-3EA5-17C260C09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3" b="1806"/>
          <a:stretch/>
        </p:blipFill>
        <p:spPr>
          <a:xfrm>
            <a:off x="284574" y="991910"/>
            <a:ext cx="9336853" cy="5317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(UI 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402857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D78FBF2-7B08-E2C1-7C6A-002062DDC08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09" b="1711"/>
          <a:stretch/>
        </p:blipFill>
        <p:spPr>
          <a:xfrm>
            <a:off x="277462" y="976995"/>
            <a:ext cx="9357266" cy="5320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(UI 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173927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Word&#10;&#10;Description automatically generated">
            <a:extLst>
              <a:ext uri="{FF2B5EF4-FFF2-40B4-BE49-F238E27FC236}">
                <a16:creationId xmlns:a16="http://schemas.microsoft.com/office/drawing/2014/main" id="{D019943F-187F-1430-E8C3-F8DEE9485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" r="3058"/>
          <a:stretch/>
        </p:blipFill>
        <p:spPr>
          <a:xfrm>
            <a:off x="264159" y="975360"/>
            <a:ext cx="9357265" cy="5321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440F6-D3C2-D26E-B3D1-6D3D51B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Game Recommendation System (UI Prototype)</a:t>
            </a:r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379007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EFB0-D429-0836-F9FE-61F42961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Case Background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7AAA0-6D2F-909C-1E50-4F93904827DA}"/>
              </a:ext>
            </a:extLst>
          </p:cNvPr>
          <p:cNvSpPr txBox="1"/>
          <p:nvPr/>
        </p:nvSpPr>
        <p:spPr>
          <a:xfrm>
            <a:off x="457201" y="937549"/>
            <a:ext cx="8991599" cy="496077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Client wants to venture into the Video Game Industry and has requested our assistance in understanding the market, and at the same time to develop a recommendation system for video game titles based on user preferences.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Dataset containing information of video game such as sales (in units), genre, release year, platform, critic score and user scores, is accessible to the public on </a:t>
            </a:r>
            <a:r>
              <a:rPr lang="en-US" err="1">
                <a:solidFill>
                  <a:srgbClr val="0070C0"/>
                </a:solidFill>
                <a:latin typeface="+mn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VGChartz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</a:rPr>
              <a:t>, </a:t>
            </a:r>
            <a:r>
              <a:rPr lang="en-US">
                <a:latin typeface="+mn-lt"/>
                <a:ea typeface="+mn-ea"/>
              </a:rPr>
              <a:t>which is used for cross-validating the data collected from Kaggle.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Deliverables to the client:</a:t>
            </a:r>
          </a:p>
          <a:p>
            <a:pPr marL="857250" lvl="1" indent="-4000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Recommendation Model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 </a:t>
            </a:r>
            <a:r>
              <a:rPr lang="en-US">
                <a:latin typeface="+mn-lt"/>
                <a:ea typeface="+mn-ea"/>
              </a:rPr>
              <a:t>that provides suggestions for the video game titles to users based on the game title and platform </a:t>
            </a:r>
            <a:r>
              <a:rPr lang="en-US" i="1">
                <a:latin typeface="+mn-lt"/>
                <a:ea typeface="+mn-ea"/>
              </a:rPr>
              <a:t>(optional)</a:t>
            </a:r>
            <a:r>
              <a:rPr lang="en-US">
                <a:latin typeface="+mn-lt"/>
                <a:ea typeface="+mn-ea"/>
              </a:rPr>
              <a:t> as input</a:t>
            </a:r>
          </a:p>
          <a:p>
            <a:pPr marL="857250" lvl="1" indent="-4000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rPr>
              <a:t>Market Analysis Report </a:t>
            </a:r>
            <a:r>
              <a:rPr lang="en-US">
                <a:latin typeface="+mn-lt"/>
                <a:ea typeface="+mn-ea"/>
              </a:rPr>
              <a:t>that presents an analysis of the Video Game Industry trend using available data up to the year 2020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Regional Sales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Genre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₋"/>
            </a:pPr>
            <a:r>
              <a:rPr lang="en-US">
                <a:latin typeface="+mn-lt"/>
                <a:ea typeface="+mn-ea"/>
              </a:rPr>
              <a:t>Platform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56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9BAD-A0C7-1B08-E0B7-70BEDCD4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AA434-6EE9-F190-219D-FF24E6B29FF1}"/>
              </a:ext>
            </a:extLst>
          </p:cNvPr>
          <p:cNvSpPr txBox="1"/>
          <p:nvPr/>
        </p:nvSpPr>
        <p:spPr>
          <a:xfrm>
            <a:off x="566056" y="1066800"/>
            <a:ext cx="8882743" cy="225837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Sourced the data from Kaggle then preprocessed </a:t>
            </a:r>
            <a:r>
              <a:rPr lang="en-US" sz="1400">
                <a:latin typeface="+mn-lt"/>
                <a:ea typeface="+mn-ea"/>
              </a:rPr>
              <a:t>it</a:t>
            </a:r>
            <a:r>
              <a:rPr kumimoji="1" lang="en-US" sz="1400">
                <a:latin typeface="+mn-lt"/>
                <a:ea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Conducted Market Trend Analysis by leveraging Power BI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Moved forward with the EDA (Exploratory Data Analysis)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Researched appr</a:t>
            </a:r>
            <a:r>
              <a:rPr lang="en-US" sz="1400">
                <a:latin typeface="+mn-lt"/>
                <a:ea typeface="+mn-ea"/>
              </a:rPr>
              <a:t>opriate algorithm for the recommendation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Selected Nearest Neighbor </a:t>
            </a:r>
            <a:r>
              <a:rPr lang="en-US" sz="1400">
                <a:latin typeface="+mn-lt"/>
                <a:ea typeface="+mn-ea"/>
              </a:rPr>
              <a:t>unsupervised learning model as more appropriate model for the recommendation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Developed a UI prototype for the recommendation model for demo purposes</a:t>
            </a:r>
            <a:endParaRPr kumimoji="1" lang="en-US" sz="14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257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25F374-C4D2-E7C7-169F-7A411A1B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8" y="2891929"/>
            <a:ext cx="3665505" cy="10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4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3B34-5ACF-8AF1-A369-F73B996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A81C2-CB9D-5E0D-1B45-AC1250F47E64}"/>
              </a:ext>
            </a:extLst>
          </p:cNvPr>
          <p:cNvSpPr txBox="1"/>
          <p:nvPr/>
        </p:nvSpPr>
        <p:spPr>
          <a:xfrm>
            <a:off x="457201" y="937549"/>
            <a:ext cx="8991599" cy="425289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+mn-lt"/>
                <a:ea typeface="+mn-ea"/>
              </a:rPr>
              <a:t>Kirubi</a:t>
            </a:r>
            <a:r>
              <a:rPr lang="en-US">
                <a:latin typeface="+mn-lt"/>
                <a:ea typeface="+mn-ea"/>
              </a:rPr>
              <a:t>, Rush. (2017). Video Game Sales with Ratings. </a:t>
            </a:r>
            <a:r>
              <a:rPr lang="en-US" i="1">
                <a:latin typeface="+mn-lt"/>
                <a:ea typeface="+mn-ea"/>
              </a:rPr>
              <a:t>Kaggle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https://www.kaggle.com/datasets/rush4ratio/video-game-sales-with-ratings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err="1">
                <a:latin typeface="+mn-lt"/>
                <a:ea typeface="+mn-ea"/>
              </a:rPr>
              <a:t>VGChartz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https://www.vgchartz.com/gamedb/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+mn-lt"/>
                <a:ea typeface="+mn-ea"/>
              </a:rPr>
              <a:t>Kharwal</a:t>
            </a:r>
            <a:r>
              <a:rPr lang="en-US">
                <a:latin typeface="+mn-lt"/>
                <a:ea typeface="+mn-ea"/>
              </a:rPr>
              <a:t>, Aman. (2021, January 17). Book Recommendation System. </a:t>
            </a:r>
            <a:r>
              <a:rPr lang="en-US" i="1">
                <a:latin typeface="+mn-lt"/>
                <a:ea typeface="+mn-ea"/>
              </a:rPr>
              <a:t>The Clever Programmer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https://thecleverprogrammer.com/2021/01/17/book-recommendation-system/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Vijay, Harsh. (2020 April 11). Recommendation System using KNN. </a:t>
            </a:r>
            <a:r>
              <a:rPr lang="en-US" i="1">
                <a:latin typeface="+mn-lt"/>
                <a:ea typeface="+mn-ea"/>
              </a:rPr>
              <a:t>Auriga.</a:t>
            </a:r>
            <a:r>
              <a:rPr lang="en-US">
                <a:latin typeface="+mn-lt"/>
                <a:ea typeface="+mn-ea"/>
              </a:rPr>
              <a:t>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https://www.aurigait.com/blog/recommendation-system-using-knn/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Makwana, Aman. (2022, December 26). Understanding Recommendation System and KNN with Project – Book Recommendation System. </a:t>
            </a:r>
            <a:r>
              <a:rPr lang="en-US" i="1">
                <a:latin typeface="+mn-lt"/>
                <a:ea typeface="+mn-ea"/>
              </a:rPr>
              <a:t>Medium</a:t>
            </a:r>
            <a:r>
              <a:rPr lang="en-US">
                <a:latin typeface="+mn-lt"/>
                <a:ea typeface="+mn-ea"/>
              </a:rPr>
              <a:t>.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https://aman-makwana101932.medium.com/understanding-recommendation-system-and-knn-with-project-book-recommendation-system-c648e47ff4f6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  <a:p>
            <a:pPr marL="341313" lvl="1" indent="-3413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Varun. (2020 September 27). Cosine similarity: How does it measure the similarity, </a:t>
            </a:r>
            <a:r>
              <a:rPr lang="en-US" err="1">
                <a:latin typeface="+mn-lt"/>
                <a:ea typeface="+mn-ea"/>
              </a:rPr>
              <a:t>Maths</a:t>
            </a:r>
            <a:r>
              <a:rPr lang="en-US">
                <a:latin typeface="+mn-lt"/>
                <a:ea typeface="+mn-ea"/>
              </a:rPr>
              <a:t> behind and usage in Python. </a:t>
            </a:r>
            <a:r>
              <a:rPr lang="en-US" i="1">
                <a:latin typeface="+mn-lt"/>
                <a:ea typeface="+mn-ea"/>
              </a:rPr>
              <a:t>Toward Data Science.</a:t>
            </a:r>
            <a:r>
              <a:rPr lang="en-US">
                <a:latin typeface="+mn-lt"/>
                <a:ea typeface="+mn-ea"/>
              </a:rPr>
              <a:t> </a:t>
            </a:r>
            <a:r>
              <a:rPr lang="en-US">
                <a:solidFill>
                  <a:srgbClr val="0070C0"/>
                </a:solidFill>
                <a:latin typeface="+mn-lt"/>
                <a:ea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https://towardsdatascience.com/cosine-similarity-how-does-it-measure-the-similarity-maths-behind-and-usage-in-python-50ad30aad7db</a:t>
            </a:r>
            <a:endParaRPr lang="en-US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73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DBD3-7A20-6F38-ADFC-203FE1B8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636"/>
            <a:ext cx="8991600" cy="335938"/>
          </a:xfrm>
        </p:spPr>
        <p:txBody>
          <a:bodyPr/>
          <a:lstStyle/>
          <a:p>
            <a:r>
              <a:rPr lang="en-US"/>
              <a:t>Project Breakdown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E2E6C-591B-2532-3244-CFBEB3D97303}"/>
              </a:ext>
            </a:extLst>
          </p:cNvPr>
          <p:cNvSpPr/>
          <p:nvPr/>
        </p:nvSpPr>
        <p:spPr bwMode="auto">
          <a:xfrm>
            <a:off x="670218" y="1626778"/>
            <a:ext cx="1666762" cy="327392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889D8-F5A6-C97A-9028-43293FE71624}"/>
              </a:ext>
            </a:extLst>
          </p:cNvPr>
          <p:cNvSpPr/>
          <p:nvPr/>
        </p:nvSpPr>
        <p:spPr bwMode="auto">
          <a:xfrm>
            <a:off x="144242" y="1613878"/>
            <a:ext cx="452061" cy="328671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Activities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A33A6B-1114-137B-5FEF-F28593A92B78}"/>
              </a:ext>
            </a:extLst>
          </p:cNvPr>
          <p:cNvSpPr/>
          <p:nvPr/>
        </p:nvSpPr>
        <p:spPr bwMode="auto">
          <a:xfrm>
            <a:off x="5996448" y="1627899"/>
            <a:ext cx="1670093" cy="32728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2A5787-E9FE-3F54-31E8-A8A32278A8CC}"/>
              </a:ext>
            </a:extLst>
          </p:cNvPr>
          <p:cNvSpPr/>
          <p:nvPr/>
        </p:nvSpPr>
        <p:spPr bwMode="auto">
          <a:xfrm>
            <a:off x="2448341" y="1626778"/>
            <a:ext cx="1674240" cy="327392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2BBCF-7641-59BC-D983-6FF39AB6B025}"/>
              </a:ext>
            </a:extLst>
          </p:cNvPr>
          <p:cNvSpPr/>
          <p:nvPr/>
        </p:nvSpPr>
        <p:spPr bwMode="auto">
          <a:xfrm>
            <a:off x="4220246" y="1627615"/>
            <a:ext cx="1681794" cy="32728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BC25BA-267F-42D5-E179-6DCB3660A00D}"/>
              </a:ext>
            </a:extLst>
          </p:cNvPr>
          <p:cNvSpPr/>
          <p:nvPr/>
        </p:nvSpPr>
        <p:spPr bwMode="auto">
          <a:xfrm>
            <a:off x="7770085" y="1627900"/>
            <a:ext cx="1670093" cy="327281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3C56FD9-2EA9-BEF4-F1AC-398314F8D198}"/>
              </a:ext>
            </a:extLst>
          </p:cNvPr>
          <p:cNvCxnSpPr/>
          <p:nvPr/>
        </p:nvCxnSpPr>
        <p:spPr bwMode="auto">
          <a:xfrm flipV="1">
            <a:off x="2397682" y="5400326"/>
            <a:ext cx="0" cy="1193752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D1EBB1-D891-B8F6-3B8F-DEB018AC6A8B}"/>
              </a:ext>
            </a:extLst>
          </p:cNvPr>
          <p:cNvCxnSpPr/>
          <p:nvPr/>
        </p:nvCxnSpPr>
        <p:spPr bwMode="auto">
          <a:xfrm flipV="1">
            <a:off x="7765420" y="5400326"/>
            <a:ext cx="0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4FD24-EEBB-6C07-A276-F3F83800DCC7}"/>
              </a:ext>
            </a:extLst>
          </p:cNvPr>
          <p:cNvCxnSpPr/>
          <p:nvPr/>
        </p:nvCxnSpPr>
        <p:spPr bwMode="auto">
          <a:xfrm flipH="1" flipV="1">
            <a:off x="5965208" y="5400326"/>
            <a:ext cx="10966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749042-19EE-B922-89AD-0A4363E64D3F}"/>
              </a:ext>
            </a:extLst>
          </p:cNvPr>
          <p:cNvCxnSpPr/>
          <p:nvPr/>
        </p:nvCxnSpPr>
        <p:spPr bwMode="auto">
          <a:xfrm flipH="1" flipV="1">
            <a:off x="4180658" y="5379041"/>
            <a:ext cx="6270" cy="1226054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135E0-8D5C-E824-DC4F-E0B8023292B0}"/>
              </a:ext>
            </a:extLst>
          </p:cNvPr>
          <p:cNvSpPr/>
          <p:nvPr/>
        </p:nvSpPr>
        <p:spPr bwMode="auto">
          <a:xfrm>
            <a:off x="144242" y="5085794"/>
            <a:ext cx="452061" cy="166723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Timeline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8D7A68-8890-56DA-2DC5-9095A27AADDB}"/>
              </a:ext>
            </a:extLst>
          </p:cNvPr>
          <p:cNvSpPr txBox="1"/>
          <p:nvPr/>
        </p:nvSpPr>
        <p:spPr>
          <a:xfrm>
            <a:off x="714695" y="1622819"/>
            <a:ext cx="1634620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Identif</a:t>
            </a:r>
            <a:r>
              <a:rPr kumimoji="1" lang="en-US" sz="1400">
                <a:latin typeface="+mn-lt"/>
                <a:ea typeface="+mn-ea"/>
              </a:rPr>
              <a:t>ying </a:t>
            </a:r>
            <a:r>
              <a:rPr lang="en-US" sz="1400" b="1">
                <a:latin typeface="+mn-lt"/>
                <a:ea typeface="+mn-ea"/>
              </a:rPr>
              <a:t>B</a:t>
            </a:r>
            <a:r>
              <a:rPr kumimoji="1" lang="en-US" sz="1400" b="1">
                <a:latin typeface="+mn-lt"/>
                <a:ea typeface="+mn-ea"/>
              </a:rPr>
              <a:t>usiness Problem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Breaking down business problem into </a:t>
            </a:r>
            <a:r>
              <a:rPr lang="en-US" sz="1400" b="1">
                <a:latin typeface="+mn-lt"/>
                <a:ea typeface="+mn-ea"/>
              </a:rPr>
              <a:t>Key Questions </a:t>
            </a:r>
            <a:r>
              <a:rPr lang="en-US" sz="1400">
                <a:latin typeface="+mn-lt"/>
                <a:ea typeface="+mn-ea"/>
              </a:rPr>
              <a:t>to be answered </a:t>
            </a:r>
          </a:p>
          <a:p>
            <a:endParaRPr kumimoji="1" lang="en-US" sz="1400">
              <a:latin typeface="+mn-lt"/>
              <a:ea typeface="+mn-ea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80B7CAF-CBD3-547F-8771-B49203EFDA02}"/>
              </a:ext>
            </a:extLst>
          </p:cNvPr>
          <p:cNvCxnSpPr/>
          <p:nvPr/>
        </p:nvCxnSpPr>
        <p:spPr bwMode="auto">
          <a:xfrm flipH="1">
            <a:off x="180637" y="5007955"/>
            <a:ext cx="9487844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3AD0D3-4785-BD66-93EC-C2369DB15E3E}"/>
              </a:ext>
            </a:extLst>
          </p:cNvPr>
          <p:cNvSpPr/>
          <p:nvPr/>
        </p:nvSpPr>
        <p:spPr bwMode="auto">
          <a:xfrm>
            <a:off x="5998055" y="1628050"/>
            <a:ext cx="1670093" cy="28009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E19FA-A503-4BB4-1309-FE812B2A0083}"/>
              </a:ext>
            </a:extLst>
          </p:cNvPr>
          <p:cNvSpPr txBox="1"/>
          <p:nvPr/>
        </p:nvSpPr>
        <p:spPr>
          <a:xfrm>
            <a:off x="6022902" y="1622819"/>
            <a:ext cx="1652774" cy="175990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Model development for video game recommendation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Assessment of  user efficiency </a:t>
            </a:r>
            <a:endParaRPr lang="en-US" sz="1400" b="1">
              <a:latin typeface="+mn-lt"/>
              <a:ea typeface="+mn-ea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</a:p>
          <a:p>
            <a:endParaRPr lang="en-US" sz="1400">
              <a:latin typeface="+mn-lt"/>
              <a:ea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47479F3-9607-4581-8142-1D09D147583D}"/>
              </a:ext>
            </a:extLst>
          </p:cNvPr>
          <p:cNvSpPr txBox="1"/>
          <p:nvPr/>
        </p:nvSpPr>
        <p:spPr>
          <a:xfrm>
            <a:off x="2997035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A10210-5F4C-9A7B-ACC5-34A0DF6E7188}"/>
              </a:ext>
            </a:extLst>
          </p:cNvPr>
          <p:cNvSpPr txBox="1"/>
          <p:nvPr/>
        </p:nvSpPr>
        <p:spPr>
          <a:xfrm>
            <a:off x="4811887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2B4B26-64CC-79DB-2B4A-211E5C7FEC1C}"/>
              </a:ext>
            </a:extLst>
          </p:cNvPr>
          <p:cNvSpPr txBox="1"/>
          <p:nvPr/>
        </p:nvSpPr>
        <p:spPr>
          <a:xfrm>
            <a:off x="6626739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5E9642-0443-4E3A-BF85-B808DD4CA586}"/>
              </a:ext>
            </a:extLst>
          </p:cNvPr>
          <p:cNvSpPr txBox="1"/>
          <p:nvPr/>
        </p:nvSpPr>
        <p:spPr>
          <a:xfrm>
            <a:off x="8441591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5</a:t>
            </a:r>
          </a:p>
        </p:txBody>
      </p:sp>
      <p:pic>
        <p:nvPicPr>
          <p:cNvPr id="32" name="Graphic 31" descr="Badge 1 outline">
            <a:extLst>
              <a:ext uri="{FF2B5EF4-FFF2-40B4-BE49-F238E27FC236}">
                <a16:creationId xmlns:a16="http://schemas.microsoft.com/office/drawing/2014/main" id="{47334B4F-4322-D7B4-99B1-B4765BB6C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70" y="1060887"/>
            <a:ext cx="203565" cy="187586"/>
          </a:xfrm>
          <a:prstGeom prst="rect">
            <a:avLst/>
          </a:prstGeom>
        </p:spPr>
      </p:pic>
      <p:pic>
        <p:nvPicPr>
          <p:cNvPr id="33" name="Graphic 32" descr="Badge 4 outline">
            <a:extLst>
              <a:ext uri="{FF2B5EF4-FFF2-40B4-BE49-F238E27FC236}">
                <a16:creationId xmlns:a16="http://schemas.microsoft.com/office/drawing/2014/main" id="{9886B12F-4C2D-761E-FCC6-2239DB73A8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512" y="1148800"/>
            <a:ext cx="203565" cy="187586"/>
          </a:xfrm>
          <a:prstGeom prst="rect">
            <a:avLst/>
          </a:prstGeom>
        </p:spPr>
      </p:pic>
      <p:pic>
        <p:nvPicPr>
          <p:cNvPr id="34" name="Graphic 33" descr="Badge 5 outline">
            <a:extLst>
              <a:ext uri="{FF2B5EF4-FFF2-40B4-BE49-F238E27FC236}">
                <a16:creationId xmlns:a16="http://schemas.microsoft.com/office/drawing/2014/main" id="{B2E45DCC-FF10-8FD1-4369-017CC908AA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9927" y="1148800"/>
            <a:ext cx="203565" cy="187586"/>
          </a:xfrm>
          <a:prstGeom prst="rect">
            <a:avLst/>
          </a:prstGeom>
        </p:spPr>
      </p:pic>
      <p:pic>
        <p:nvPicPr>
          <p:cNvPr id="35" name="Graphic 34" descr="Badge 3 outline">
            <a:extLst>
              <a:ext uri="{FF2B5EF4-FFF2-40B4-BE49-F238E27FC236}">
                <a16:creationId xmlns:a16="http://schemas.microsoft.com/office/drawing/2014/main" id="{7D577EC4-A2DD-AD24-E454-B239F09561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1326" y="1049341"/>
            <a:ext cx="203565" cy="187586"/>
          </a:xfrm>
          <a:prstGeom prst="rect">
            <a:avLst/>
          </a:prstGeom>
        </p:spPr>
      </p:pic>
      <p:pic>
        <p:nvPicPr>
          <p:cNvPr id="36" name="Graphic 35" descr="Badge outline">
            <a:extLst>
              <a:ext uri="{FF2B5EF4-FFF2-40B4-BE49-F238E27FC236}">
                <a16:creationId xmlns:a16="http://schemas.microsoft.com/office/drawing/2014/main" id="{64A5C6D0-36EF-0864-CC16-CBD8291319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2293" y="1058279"/>
            <a:ext cx="203565" cy="187586"/>
          </a:xfrm>
          <a:prstGeom prst="rect">
            <a:avLst/>
          </a:prstGeom>
        </p:spPr>
      </p:pic>
      <p:sp>
        <p:nvSpPr>
          <p:cNvPr id="42" name="Pentagon 3">
            <a:extLst>
              <a:ext uri="{FF2B5EF4-FFF2-40B4-BE49-F238E27FC236}">
                <a16:creationId xmlns:a16="http://schemas.microsoft.com/office/drawing/2014/main" id="{07901F46-999D-9599-80A5-952C25E4934D}"/>
              </a:ext>
            </a:extLst>
          </p:cNvPr>
          <p:cNvSpPr/>
          <p:nvPr/>
        </p:nvSpPr>
        <p:spPr bwMode="auto">
          <a:xfrm>
            <a:off x="669886" y="826096"/>
            <a:ext cx="2001526" cy="696020"/>
          </a:xfrm>
          <a:prstGeom prst="homePlate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Milestone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Project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Details &amp; Design</a:t>
            </a:r>
          </a:p>
        </p:txBody>
      </p:sp>
      <p:sp>
        <p:nvSpPr>
          <p:cNvPr id="43" name="Chevron 6">
            <a:extLst>
              <a:ext uri="{FF2B5EF4-FFF2-40B4-BE49-F238E27FC236}">
                <a16:creationId xmlns:a16="http://schemas.microsoft.com/office/drawing/2014/main" id="{5429FFFC-21E5-9AB6-653F-4E9EB0272F10}"/>
              </a:ext>
            </a:extLst>
          </p:cNvPr>
          <p:cNvSpPr/>
          <p:nvPr/>
        </p:nvSpPr>
        <p:spPr bwMode="auto">
          <a:xfrm>
            <a:off x="2442471" y="826095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 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Acquisition </a:t>
            </a:r>
            <a:endParaRPr kumimoji="1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44" name="Chevron 6">
            <a:extLst>
              <a:ext uri="{FF2B5EF4-FFF2-40B4-BE49-F238E27FC236}">
                <a16:creationId xmlns:a16="http://schemas.microsoft.com/office/drawing/2014/main" id="{66A83041-8009-74B9-DC8D-760D13BCCD5D}"/>
              </a:ext>
            </a:extLst>
          </p:cNvPr>
          <p:cNvSpPr/>
          <p:nvPr/>
        </p:nvSpPr>
        <p:spPr bwMode="auto">
          <a:xfrm>
            <a:off x="4215058" y="826096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Data</a:t>
            </a:r>
            <a:r>
              <a:rPr lang="en-US" sz="120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Analysis &amp;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Visualization</a:t>
            </a:r>
          </a:p>
        </p:txBody>
      </p:sp>
      <p:sp>
        <p:nvSpPr>
          <p:cNvPr id="45" name="Chevron 6">
            <a:extLst>
              <a:ext uri="{FF2B5EF4-FFF2-40B4-BE49-F238E27FC236}">
                <a16:creationId xmlns:a16="http://schemas.microsoft.com/office/drawing/2014/main" id="{8EC4A7CD-3F65-6DAB-0069-14CAF624F374}"/>
              </a:ext>
            </a:extLst>
          </p:cNvPr>
          <p:cNvSpPr/>
          <p:nvPr/>
        </p:nvSpPr>
        <p:spPr bwMode="auto">
          <a:xfrm>
            <a:off x="5987644" y="826095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 Model Creation &amp;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Evaluation</a:t>
            </a:r>
          </a:p>
        </p:txBody>
      </p:sp>
      <p:sp>
        <p:nvSpPr>
          <p:cNvPr id="46" name="Chevron 6">
            <a:extLst>
              <a:ext uri="{FF2B5EF4-FFF2-40B4-BE49-F238E27FC236}">
                <a16:creationId xmlns:a16="http://schemas.microsoft.com/office/drawing/2014/main" id="{732D6F40-6BB6-B61F-B5D4-6ED14664FB5E}"/>
              </a:ext>
            </a:extLst>
          </p:cNvPr>
          <p:cNvSpPr/>
          <p:nvPr/>
        </p:nvSpPr>
        <p:spPr bwMode="auto">
          <a:xfrm>
            <a:off x="7760231" y="826096"/>
            <a:ext cx="2001526" cy="696020"/>
          </a:xfrm>
          <a:prstGeom prst="chevron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chemeClr val="bg1"/>
                </a:solidFill>
                <a:latin typeface="+mn-lt"/>
                <a:ea typeface="+mn-ea"/>
              </a:rPr>
              <a:t>Milestone</a:t>
            </a:r>
            <a:r>
              <a: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5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    Project Presentation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&amp; Report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D845CF-9E0C-B429-9775-0D484E01EA66}"/>
              </a:ext>
            </a:extLst>
          </p:cNvPr>
          <p:cNvGrpSpPr/>
          <p:nvPr/>
        </p:nvGrpSpPr>
        <p:grpSpPr>
          <a:xfrm>
            <a:off x="8303492" y="6307210"/>
            <a:ext cx="1234286" cy="245971"/>
            <a:chOff x="716857" y="5495797"/>
            <a:chExt cx="1727462" cy="18890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9DF18EF-88EE-27E8-C598-618AFC55A609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B5E3E3-7C71-8E0A-4BC6-5A751E9DCC77}"/>
                </a:ext>
              </a:extLst>
            </p:cNvPr>
            <p:cNvSpPr txBox="1"/>
            <p:nvPr/>
          </p:nvSpPr>
          <p:spPr>
            <a:xfrm>
              <a:off x="1105865" y="5495797"/>
              <a:ext cx="1027830" cy="177065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2E73C8D-8DE8-D7B3-5353-0907A4D9DE80}"/>
              </a:ext>
            </a:extLst>
          </p:cNvPr>
          <p:cNvGrpSpPr/>
          <p:nvPr/>
        </p:nvGrpSpPr>
        <p:grpSpPr>
          <a:xfrm>
            <a:off x="5751977" y="6076962"/>
            <a:ext cx="2540548" cy="215549"/>
            <a:chOff x="716857" y="5516164"/>
            <a:chExt cx="1994265" cy="1685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636ED2-C280-C3B9-4432-E5036C5D6EC7}"/>
                </a:ext>
              </a:extLst>
            </p:cNvPr>
            <p:cNvSpPr/>
            <p:nvPr/>
          </p:nvSpPr>
          <p:spPr bwMode="auto">
            <a:xfrm>
              <a:off x="716857" y="5519441"/>
              <a:ext cx="1994265" cy="1652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E7F602-4980-9420-92B7-CC205D756A7D}"/>
                </a:ext>
              </a:extLst>
            </p:cNvPr>
            <p:cNvSpPr txBox="1"/>
            <p:nvPr/>
          </p:nvSpPr>
          <p:spPr>
            <a:xfrm>
              <a:off x="1276573" y="5516164"/>
              <a:ext cx="904817" cy="153674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4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3B5678-DD8B-845F-10A5-57D58B5E15CA}"/>
              </a:ext>
            </a:extLst>
          </p:cNvPr>
          <p:cNvGrpSpPr/>
          <p:nvPr/>
        </p:nvGrpSpPr>
        <p:grpSpPr>
          <a:xfrm>
            <a:off x="2393813" y="5845163"/>
            <a:ext cx="3933833" cy="201780"/>
            <a:chOff x="716857" y="5496900"/>
            <a:chExt cx="1727462" cy="18780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73DC67-D78A-36A1-8A6D-F09E1040DB16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0E9CF7-7C75-02A8-7605-4F15DBCAA5D3}"/>
                </a:ext>
              </a:extLst>
            </p:cNvPr>
            <p:cNvSpPr txBox="1"/>
            <p:nvPr/>
          </p:nvSpPr>
          <p:spPr>
            <a:xfrm>
              <a:off x="1311127" y="5496900"/>
              <a:ext cx="521621" cy="182096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5EA050-8FA9-F285-87A3-ADEABCA86E66}"/>
              </a:ext>
            </a:extLst>
          </p:cNvPr>
          <p:cNvGrpSpPr/>
          <p:nvPr/>
        </p:nvGrpSpPr>
        <p:grpSpPr>
          <a:xfrm>
            <a:off x="1475231" y="5627745"/>
            <a:ext cx="922450" cy="202626"/>
            <a:chOff x="716855" y="5497540"/>
            <a:chExt cx="1735059" cy="18716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F1FAF7-4B96-54C1-AD0A-606B2F5C4346}"/>
                </a:ext>
              </a:extLst>
            </p:cNvPr>
            <p:cNvSpPr/>
            <p:nvPr/>
          </p:nvSpPr>
          <p:spPr bwMode="auto">
            <a:xfrm>
              <a:off x="716857" y="5503983"/>
              <a:ext cx="1727462" cy="1807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1C7185-6514-40E9-8673-1E963920E5D8}"/>
                </a:ext>
              </a:extLst>
            </p:cNvPr>
            <p:cNvSpPr txBox="1"/>
            <p:nvPr/>
          </p:nvSpPr>
          <p:spPr>
            <a:xfrm>
              <a:off x="716855" y="5497540"/>
              <a:ext cx="1735059" cy="175720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2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07E45-8ECE-FED8-3E02-EB6717A7F9B5}"/>
              </a:ext>
            </a:extLst>
          </p:cNvPr>
          <p:cNvSpPr/>
          <p:nvPr/>
        </p:nvSpPr>
        <p:spPr bwMode="auto">
          <a:xfrm>
            <a:off x="2449948" y="1626928"/>
            <a:ext cx="1674240" cy="280187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401B7-0B9A-64D3-FD38-0D7661AAC177}"/>
              </a:ext>
            </a:extLst>
          </p:cNvPr>
          <p:cNvSpPr txBox="1"/>
          <p:nvPr/>
        </p:nvSpPr>
        <p:spPr>
          <a:xfrm>
            <a:off x="2487129" y="1622819"/>
            <a:ext cx="1635451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Sourcing relevant data </a:t>
            </a:r>
            <a:r>
              <a:rPr lang="en-US" sz="1400">
                <a:latin typeface="+mn-lt"/>
                <a:ea typeface="+mn-ea"/>
              </a:rPr>
              <a:t>to address the identified business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Cross-validating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 b="1">
                <a:latin typeface="+mn-lt"/>
                <a:ea typeface="+mn-ea"/>
              </a:rPr>
              <a:t>Data Sources used: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sz="1400">
              <a:latin typeface="+mn-lt"/>
              <a:ea typeface="+mn-ea"/>
            </a:endParaRP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6B4209CA-FC52-CFD1-8EC3-49D83F3B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85" y="3583199"/>
            <a:ext cx="1132160" cy="4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6D9D56-FA06-FE8C-4412-DDCF7A3B76C2}"/>
              </a:ext>
            </a:extLst>
          </p:cNvPr>
          <p:cNvSpPr/>
          <p:nvPr/>
        </p:nvSpPr>
        <p:spPr bwMode="auto">
          <a:xfrm>
            <a:off x="4222716" y="1628049"/>
            <a:ext cx="1681794" cy="28009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3BD26-9DB2-6690-DBEA-64A1A7872482}"/>
              </a:ext>
            </a:extLst>
          </p:cNvPr>
          <p:cNvSpPr txBox="1"/>
          <p:nvPr/>
        </p:nvSpPr>
        <p:spPr>
          <a:xfrm>
            <a:off x="4245050" y="1622819"/>
            <a:ext cx="1626801" cy="1975344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Exploratory Data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Evaluating Data Distribution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Data </a:t>
            </a:r>
            <a:r>
              <a:rPr lang="en-US" sz="1400">
                <a:latin typeface="+mn-lt"/>
                <a:ea typeface="+mn-ea"/>
              </a:rPr>
              <a:t>Preprocessing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Market Trend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  <a:endParaRPr kumimoji="1" lang="en-US" sz="1400" b="1">
              <a:latin typeface="+mn-lt"/>
              <a:ea typeface="+mn-ea"/>
            </a:endParaRPr>
          </a:p>
        </p:txBody>
      </p:sp>
      <p:pic>
        <p:nvPicPr>
          <p:cNvPr id="79" name="Picture 10">
            <a:extLst>
              <a:ext uri="{FF2B5EF4-FFF2-40B4-BE49-F238E27FC236}">
                <a16:creationId xmlns:a16="http://schemas.microsoft.com/office/drawing/2014/main" id="{56FD70D9-530E-AB96-5F32-222B4E4518D9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26" y="3625212"/>
            <a:ext cx="536276" cy="46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ower BI - Microsoft Logo PNG Vector (SVG) Free Download">
            <a:extLst>
              <a:ext uri="{FF2B5EF4-FFF2-40B4-BE49-F238E27FC236}">
                <a16:creationId xmlns:a16="http://schemas.microsoft.com/office/drawing/2014/main" id="{BA245991-5EA3-2C08-82C9-CBEB383E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26" y="3622040"/>
            <a:ext cx="1074163" cy="4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472552-2D94-AAC1-41F8-A98A2B57E85A}"/>
              </a:ext>
            </a:extLst>
          </p:cNvPr>
          <p:cNvCxnSpPr>
            <a:cxnSpLocks/>
          </p:cNvCxnSpPr>
          <p:nvPr/>
        </p:nvCxnSpPr>
        <p:spPr bwMode="auto">
          <a:xfrm flipV="1">
            <a:off x="670218" y="5379041"/>
            <a:ext cx="0" cy="1226054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43AD0D-A7E7-36A0-3794-C9DED26C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75" y="4224319"/>
            <a:ext cx="1257300" cy="3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244FCFA-415A-2FC0-BD3E-55C740F16A3F}"/>
              </a:ext>
            </a:extLst>
          </p:cNvPr>
          <p:cNvGrpSpPr/>
          <p:nvPr/>
        </p:nvGrpSpPr>
        <p:grpSpPr>
          <a:xfrm>
            <a:off x="4205956" y="4163119"/>
            <a:ext cx="3460585" cy="719602"/>
            <a:chOff x="4221388" y="3965940"/>
            <a:chExt cx="3534836" cy="10412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02FDB3-294B-A754-02B2-525D196A01F0}"/>
                </a:ext>
              </a:extLst>
            </p:cNvPr>
            <p:cNvSpPr/>
            <p:nvPr/>
          </p:nvSpPr>
          <p:spPr bwMode="auto">
            <a:xfrm>
              <a:off x="4221388" y="3965940"/>
              <a:ext cx="3534836" cy="10412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solidFill>
                    <a:schemeClr val="tx2"/>
                  </a:solidFill>
                  <a:prstDash val="dash"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4E302B-F66A-42CD-0225-0E4B4191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364" y="4163097"/>
              <a:ext cx="625392" cy="78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20D8888-DB2B-2224-A89D-902B31953387}"/>
                </a:ext>
              </a:extLst>
            </p:cNvPr>
            <p:cNvSpPr/>
            <p:nvPr/>
          </p:nvSpPr>
          <p:spPr bwMode="auto">
            <a:xfrm>
              <a:off x="6553200" y="4411898"/>
              <a:ext cx="1066800" cy="263255"/>
            </a:xfrm>
            <a:prstGeom prst="rightArrow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0405C641-19C0-804F-704E-3B2CF82A1DC2}"/>
                </a:ext>
              </a:extLst>
            </p:cNvPr>
            <p:cNvSpPr/>
            <p:nvPr/>
          </p:nvSpPr>
          <p:spPr bwMode="auto">
            <a:xfrm flipH="1" flipV="1">
              <a:off x="4368294" y="4411898"/>
              <a:ext cx="1066800" cy="263255"/>
            </a:xfrm>
            <a:prstGeom prst="rightArrow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450EA4A-CF1A-E6F0-A0FB-20952272DCD9}"/>
              </a:ext>
            </a:extLst>
          </p:cNvPr>
          <p:cNvSpPr/>
          <p:nvPr/>
        </p:nvSpPr>
        <p:spPr bwMode="auto">
          <a:xfrm>
            <a:off x="7771692" y="1628051"/>
            <a:ext cx="1670093" cy="280092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+mn-lt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8DB81-DF81-4FFA-7CF6-137C2BFAE673}"/>
              </a:ext>
            </a:extLst>
          </p:cNvPr>
          <p:cNvSpPr txBox="1"/>
          <p:nvPr/>
        </p:nvSpPr>
        <p:spPr>
          <a:xfrm>
            <a:off x="7826727" y="1628050"/>
            <a:ext cx="1564240" cy="1113570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Preparation for final project report and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>
                <a:latin typeface="+mn-lt"/>
                <a:ea typeface="+mn-ea"/>
              </a:rPr>
              <a:t>Tools used: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BF6B4C31-1FAA-7456-15A4-E822D95B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98" y="3833950"/>
            <a:ext cx="834765" cy="8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4C363E-8956-61DC-7AED-1A4D89D0CD8E}"/>
              </a:ext>
            </a:extLst>
          </p:cNvPr>
          <p:cNvSpPr txBox="1"/>
          <p:nvPr/>
        </p:nvSpPr>
        <p:spPr>
          <a:xfrm>
            <a:off x="1289302" y="5115480"/>
            <a:ext cx="636514" cy="221018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r>
              <a:rPr kumimoji="1" lang="en-US" sz="1200" b="1">
                <a:latin typeface="+mn-lt"/>
                <a:ea typeface="+mn-ea"/>
              </a:rPr>
              <a:t>Week 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D8EC22-D5DB-5D52-5EEB-FC3D961B92CF}"/>
              </a:ext>
            </a:extLst>
          </p:cNvPr>
          <p:cNvGrpSpPr/>
          <p:nvPr/>
        </p:nvGrpSpPr>
        <p:grpSpPr>
          <a:xfrm>
            <a:off x="669887" y="5398544"/>
            <a:ext cx="1443918" cy="206488"/>
            <a:chOff x="716858" y="5502265"/>
            <a:chExt cx="1564099" cy="1990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2F693B-2E26-34C3-BBC9-488E899AD1DD}"/>
                </a:ext>
              </a:extLst>
            </p:cNvPr>
            <p:cNvSpPr/>
            <p:nvPr/>
          </p:nvSpPr>
          <p:spPr bwMode="auto">
            <a:xfrm>
              <a:off x="716858" y="5503983"/>
              <a:ext cx="1564099" cy="19734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0" numCol="1" rtlCol="0" anchor="t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5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7C7EA-B737-736F-8FEB-446BA2001AA7}"/>
                </a:ext>
              </a:extLst>
            </p:cNvPr>
            <p:cNvSpPr txBox="1"/>
            <p:nvPr/>
          </p:nvSpPr>
          <p:spPr>
            <a:xfrm>
              <a:off x="972407" y="5502265"/>
              <a:ext cx="1055750" cy="183402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lang="en-US" sz="1000">
                  <a:latin typeface="+mn-lt"/>
                  <a:ea typeface="+mn-ea"/>
                </a:rPr>
                <a:t>Milestone</a:t>
              </a:r>
              <a:r>
                <a:rPr kumimoji="1" lang="en-US" sz="1000">
                  <a:latin typeface="+mn-lt"/>
                  <a:ea typeface="+mn-ea"/>
                </a:rPr>
                <a:t> 1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30051-6A9F-5AF4-C0A2-CFF5F2B67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57" y="6562786"/>
            <a:ext cx="3275318" cy="1902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000" b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Schedule:</a:t>
            </a:r>
            <a:r>
              <a:rPr lang="en-US" altLang="ja-JP" sz="10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March 16, 2023, to April 20, 2023</a:t>
            </a:r>
            <a:endParaRPr lang="ja-JP" altLang="en-US" sz="100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BA91034-864C-8B5E-1E9F-7A4DB98F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09" y="3061878"/>
            <a:ext cx="511930" cy="6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59EDC-27F4-AF99-FE50-8285E4EF8AB9}"/>
              </a:ext>
            </a:extLst>
          </p:cNvPr>
          <p:cNvCxnSpPr/>
          <p:nvPr/>
        </p:nvCxnSpPr>
        <p:spPr bwMode="auto">
          <a:xfrm flipV="1">
            <a:off x="9535200" y="5400326"/>
            <a:ext cx="0" cy="120476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071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Details &amp;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56" y="682674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Breaking down the business problem into key questions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E17FB9-383B-FD05-337B-32138CB104AF}"/>
              </a:ext>
            </a:extLst>
          </p:cNvPr>
          <p:cNvGrpSpPr/>
          <p:nvPr/>
        </p:nvGrpSpPr>
        <p:grpSpPr>
          <a:xfrm>
            <a:off x="2677847" y="4020204"/>
            <a:ext cx="2752860" cy="2566309"/>
            <a:chOff x="2660639" y="1779678"/>
            <a:chExt cx="2810351" cy="2566309"/>
          </a:xfrm>
        </p:grpSpPr>
        <p:cxnSp>
          <p:nvCxnSpPr>
            <p:cNvPr id="11" name="AutoShape 37">
              <a:extLst>
                <a:ext uri="{FF2B5EF4-FFF2-40B4-BE49-F238E27FC236}">
                  <a16:creationId xmlns:a16="http://schemas.microsoft.com/office/drawing/2014/main" id="{59CCCB6D-E1B6-FD20-C76C-03A3D9CE57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233487" y="1991022"/>
              <a:ext cx="1" cy="2019963"/>
            </a:xfrm>
            <a:prstGeom prst="bentConnector3">
              <a:avLst>
                <a:gd name="adj1" fmla="val 2286010000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1C53FA-E3A2-A03E-86FD-C1E8F9C27646}"/>
                </a:ext>
              </a:extLst>
            </p:cNvPr>
            <p:cNvGrpSpPr/>
            <p:nvPr/>
          </p:nvGrpSpPr>
          <p:grpSpPr>
            <a:xfrm>
              <a:off x="3233487" y="3675981"/>
              <a:ext cx="2237503" cy="670006"/>
              <a:chOff x="3387101" y="1674128"/>
              <a:chExt cx="1292401" cy="642012"/>
            </a:xfrm>
          </p:grpSpPr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E6A0ABD2-A0EA-B02B-BBEA-7BBE421537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642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5F3863-A5DE-774A-C7C2-464F4C4ECA0F}"/>
                  </a:ext>
                </a:extLst>
              </p:cNvPr>
              <p:cNvSpPr txBox="1"/>
              <p:nvPr/>
            </p:nvSpPr>
            <p:spPr>
              <a:xfrm>
                <a:off x="3467099" y="1696180"/>
                <a:ext cx="1189329" cy="565683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How to </a:t>
                </a:r>
                <a:r>
                  <a:rPr lang="en-US" altLang="ja-JP" sz="1200" kern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Meiryo UI"/>
                  </a:rPr>
                  <a:t>assess </a:t>
                </a: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the accuracy and/or user efficiency of the model?</a:t>
                </a: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8FD350-913D-B1EF-9D7C-39844DACAF50}"/>
                </a:ext>
              </a:extLst>
            </p:cNvPr>
            <p:cNvGrpSpPr/>
            <p:nvPr/>
          </p:nvGrpSpPr>
          <p:grpSpPr>
            <a:xfrm>
              <a:off x="3228703" y="2446293"/>
              <a:ext cx="2233023" cy="469860"/>
              <a:chOff x="3387101" y="1674128"/>
              <a:chExt cx="1292401" cy="838521"/>
            </a:xfrm>
          </p:grpSpPr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C8E6FA15-115D-6625-F13F-AE5C98636E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385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9141E3-8D4F-0C55-B703-383AE7B240F1}"/>
                  </a:ext>
                </a:extLst>
              </p:cNvPr>
              <p:cNvSpPr txBox="1"/>
              <p:nvPr/>
            </p:nvSpPr>
            <p:spPr>
              <a:xfrm>
                <a:off x="3467099" y="1696182"/>
                <a:ext cx="1189329" cy="72399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model is the most appropriate?</a:t>
                </a: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</p:grpSp>
        <p:cxnSp>
          <p:nvCxnSpPr>
            <p:cNvPr id="43" name="AutoShape 33">
              <a:extLst>
                <a:ext uri="{FF2B5EF4-FFF2-40B4-BE49-F238E27FC236}">
                  <a16:creationId xmlns:a16="http://schemas.microsoft.com/office/drawing/2014/main" id="{A6A5E955-0304-E77D-8693-0357AD4786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0639" y="2976620"/>
              <a:ext cx="342446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F8B24CF-92A8-300A-D37A-9E4275E1CECE}"/>
                </a:ext>
              </a:extLst>
            </p:cNvPr>
            <p:cNvGrpSpPr/>
            <p:nvPr/>
          </p:nvGrpSpPr>
          <p:grpSpPr>
            <a:xfrm>
              <a:off x="3228704" y="3061137"/>
              <a:ext cx="2239390" cy="469860"/>
              <a:chOff x="3387101" y="1674128"/>
              <a:chExt cx="1292401" cy="838521"/>
            </a:xfrm>
          </p:grpSpPr>
          <p:sp>
            <p:nvSpPr>
              <p:cNvPr id="87" name="Rectangle 3">
                <a:extLst>
                  <a:ext uri="{FF2B5EF4-FFF2-40B4-BE49-F238E27FC236}">
                    <a16:creationId xmlns:a16="http://schemas.microsoft.com/office/drawing/2014/main" id="{D6B714E4-E1F9-3762-237B-78ADF32CD2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385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FBA731-73C7-E96E-16DA-58BCCF46A2ED}"/>
                  </a:ext>
                </a:extLst>
              </p:cNvPr>
              <p:cNvSpPr txBox="1"/>
              <p:nvPr/>
            </p:nvSpPr>
            <p:spPr>
              <a:xfrm>
                <a:off x="3467099" y="1696182"/>
                <a:ext cx="1189329" cy="72399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are the relevant features to consider?</a:t>
                </a:r>
              </a:p>
            </p:txBody>
          </p:sp>
        </p:grpSp>
        <p:cxnSp>
          <p:nvCxnSpPr>
            <p:cNvPr id="96" name="AutoShape 33">
              <a:extLst>
                <a:ext uri="{FF2B5EF4-FFF2-40B4-BE49-F238E27FC236}">
                  <a16:creationId xmlns:a16="http://schemas.microsoft.com/office/drawing/2014/main" id="{5D14DEC2-8A8A-A670-9422-3A2C4F076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18325" y="3296067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AutoShape 33">
              <a:extLst>
                <a:ext uri="{FF2B5EF4-FFF2-40B4-BE49-F238E27FC236}">
                  <a16:creationId xmlns:a16="http://schemas.microsoft.com/office/drawing/2014/main" id="{CB286FAB-0DCC-858E-D06C-A2EC1EBC09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09858" y="2661492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59CEB1-A212-A79A-6A8F-176B4B6F4E1A}"/>
                </a:ext>
              </a:extLst>
            </p:cNvPr>
            <p:cNvGrpSpPr/>
            <p:nvPr/>
          </p:nvGrpSpPr>
          <p:grpSpPr>
            <a:xfrm>
              <a:off x="3231307" y="1779678"/>
              <a:ext cx="2237504" cy="519789"/>
              <a:chOff x="3387101" y="1674128"/>
              <a:chExt cx="1292401" cy="829601"/>
            </a:xfrm>
          </p:grpSpPr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F34F7A7E-43AE-30DD-1867-F687059496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7101" y="1674128"/>
                <a:ext cx="1292401" cy="8296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582686-07E0-ABD1-1DD0-EED7B6E2E468}"/>
                  </a:ext>
                </a:extLst>
              </p:cNvPr>
              <p:cNvSpPr txBox="1"/>
              <p:nvPr/>
            </p:nvSpPr>
            <p:spPr>
              <a:xfrm>
                <a:off x="3467099" y="1696180"/>
                <a:ext cx="1189329" cy="789192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tool best meets the requirements of the request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09477F-7F23-418A-65B6-AFB852825EA1}"/>
              </a:ext>
            </a:extLst>
          </p:cNvPr>
          <p:cNvGrpSpPr/>
          <p:nvPr/>
        </p:nvGrpSpPr>
        <p:grpSpPr>
          <a:xfrm>
            <a:off x="2677751" y="1822723"/>
            <a:ext cx="2752956" cy="1969087"/>
            <a:chOff x="2660641" y="4634193"/>
            <a:chExt cx="2810449" cy="1969087"/>
          </a:xfrm>
        </p:grpSpPr>
        <p:cxnSp>
          <p:nvCxnSpPr>
            <p:cNvPr id="25" name="AutoShape 35">
              <a:extLst>
                <a:ext uri="{FF2B5EF4-FFF2-40B4-BE49-F238E27FC236}">
                  <a16:creationId xmlns:a16="http://schemas.microsoft.com/office/drawing/2014/main" id="{FAC6538B-89F4-1CB3-CB1B-49682996FD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0641" y="5534215"/>
              <a:ext cx="342446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8BB3386-DB23-EB1F-358C-ACAB59E6EFC6}"/>
                </a:ext>
              </a:extLst>
            </p:cNvPr>
            <p:cNvGrpSpPr/>
            <p:nvPr/>
          </p:nvGrpSpPr>
          <p:grpSpPr>
            <a:xfrm>
              <a:off x="3228706" y="5275006"/>
              <a:ext cx="2242384" cy="518993"/>
              <a:chOff x="3455185" y="4445330"/>
              <a:chExt cx="2197610" cy="454973"/>
            </a:xfrm>
          </p:grpSpPr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1AF79E20-D698-73E8-5562-30F91D9535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185" y="4451014"/>
                <a:ext cx="2197610" cy="449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97D0B7-F9BE-069B-952E-D417E00043A4}"/>
                  </a:ext>
                </a:extLst>
              </p:cNvPr>
              <p:cNvSpPr txBox="1"/>
              <p:nvPr/>
            </p:nvSpPr>
            <p:spPr>
              <a:xfrm>
                <a:off x="3590915" y="4445330"/>
                <a:ext cx="2014352" cy="435312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information is relevant to understand the trend?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cxnSp>
          <p:nvCxnSpPr>
            <p:cNvPr id="47" name="AutoShape 37">
              <a:extLst>
                <a:ext uri="{FF2B5EF4-FFF2-40B4-BE49-F238E27FC236}">
                  <a16:creationId xmlns:a16="http://schemas.microsoft.com/office/drawing/2014/main" id="{89309A2F-53F5-5B90-7411-2A4AB17CE5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245312" y="4768057"/>
              <a:ext cx="31809" cy="1497506"/>
            </a:xfrm>
            <a:prstGeom prst="bentConnector3">
              <a:avLst>
                <a:gd name="adj1" fmla="val 818665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A9F843F-9F7C-A830-D1ED-67E3EF1803C4}"/>
                </a:ext>
              </a:extLst>
            </p:cNvPr>
            <p:cNvGrpSpPr/>
            <p:nvPr/>
          </p:nvGrpSpPr>
          <p:grpSpPr>
            <a:xfrm>
              <a:off x="3228704" y="4634193"/>
              <a:ext cx="2242384" cy="484815"/>
              <a:chOff x="3455185" y="4445330"/>
              <a:chExt cx="2197610" cy="451691"/>
            </a:xfrm>
          </p:grpSpPr>
          <p:sp>
            <p:nvSpPr>
              <p:cNvPr id="91" name="Rectangle 3">
                <a:extLst>
                  <a:ext uri="{FF2B5EF4-FFF2-40B4-BE49-F238E27FC236}">
                    <a16:creationId xmlns:a16="http://schemas.microsoft.com/office/drawing/2014/main" id="{0772F04D-D09A-4238-9122-596715F279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5185" y="4447732"/>
                <a:ext cx="2197610" cy="449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295DEDD-BAAC-4774-F1F9-1BD179ABFA8A}"/>
                  </a:ext>
                </a:extLst>
              </p:cNvPr>
              <p:cNvSpPr txBox="1"/>
              <p:nvPr/>
            </p:nvSpPr>
            <p:spPr>
              <a:xfrm>
                <a:off x="3590919" y="4445330"/>
                <a:ext cx="2059743" cy="377966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Which tool best meets the requirements of the request</a:t>
                </a:r>
                <a:r>
                  <a:rPr lang="en-US" altLang="ja-JP" sz="1200" kern="0">
                    <a:solidFill>
                      <a:srgbClr val="4A4A4A"/>
                    </a:solidFill>
                    <a:latin typeface="+mj-lt"/>
                    <a:ea typeface="Meiryo UI"/>
                  </a:rPr>
                  <a:t>?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cxnSp>
          <p:nvCxnSpPr>
            <p:cNvPr id="99" name="AutoShape 33">
              <a:extLst>
                <a:ext uri="{FF2B5EF4-FFF2-40B4-BE49-F238E27FC236}">
                  <a16:creationId xmlns:a16="http://schemas.microsoft.com/office/drawing/2014/main" id="{D4981105-C734-3272-C09E-A8F4B440B7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998198" y="5532454"/>
              <a:ext cx="230505" cy="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D437B-877B-83C6-BAB2-FD6E660D29AE}"/>
                </a:ext>
              </a:extLst>
            </p:cNvPr>
            <p:cNvGrpSpPr/>
            <p:nvPr/>
          </p:nvGrpSpPr>
          <p:grpSpPr>
            <a:xfrm>
              <a:off x="3228702" y="5944409"/>
              <a:ext cx="2237501" cy="658871"/>
              <a:chOff x="3450402" y="6153330"/>
              <a:chExt cx="2192825" cy="451691"/>
            </a:xfrm>
          </p:grpSpPr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15BA1181-4B66-8CA6-3425-9770E8F20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0402" y="6161610"/>
                <a:ext cx="2192825" cy="44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2000" tIns="72000" rIns="72000" bIns="72000" numCol="1" anchor="ctr" anchorCtr="1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1pPr>
                <a:lvl2pPr marL="450850" indent="-1968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Font typeface="Arial" panose="020B0604020202020204" pitchFamily="34" charset="0"/>
                  <a:buChar char="●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2pPr>
                <a:lvl3pPr marL="846138" indent="-179388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9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3pPr>
                <a:lvl4pPr marL="1228725" indent="-158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Font typeface="Arial" panose="020B0604020202020204" pitchFamily="34" charset="0"/>
                  <a:buChar char="○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4pPr>
                <a:lvl5pPr marL="1617663" indent="-176213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SzPct val="70000"/>
                  <a:buChar char="–"/>
                  <a:defRPr kumimoji="1" sz="1600">
                    <a:solidFill>
                      <a:schemeClr val="tx1"/>
                    </a:solidFill>
                    <a:latin typeface="+mn-lt"/>
                    <a:ea typeface="+mn-ea"/>
                    <a:cs typeface="メイリオ" pitchFamily="50" charset="-128"/>
                  </a:defRPr>
                </a:lvl5pPr>
                <a:lvl6pPr marL="2038350" indent="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None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7241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1813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638550" indent="-228600" algn="l" rtl="0" eaLnBrk="1" fontAlgn="base" hangingPunct="1">
                  <a:spcBef>
                    <a:spcPct val="30000"/>
                  </a:spcBef>
                  <a:spcAft>
                    <a:spcPct val="0"/>
                  </a:spcAft>
                  <a:buSzPct val="7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E2C794-F541-994E-3ED7-6AD35EC7FD7A}"/>
                  </a:ext>
                </a:extLst>
              </p:cNvPr>
              <p:cNvSpPr txBox="1"/>
              <p:nvPr/>
            </p:nvSpPr>
            <p:spPr>
              <a:xfrm>
                <a:off x="3585864" y="6153330"/>
                <a:ext cx="2057363" cy="404716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altLang="ja-JP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+mj-lt"/>
                    <a:ea typeface="Meiryo UI"/>
                  </a:rPr>
                  <a:t>What is the coverage of data in terms of Games’ release year?</a:t>
                </a:r>
              </a:p>
            </p:txBody>
          </p:sp>
        </p:grpSp>
      </p:grpSp>
      <p:cxnSp>
        <p:nvCxnSpPr>
          <p:cNvPr id="7" name="AutoShape 45">
            <a:extLst>
              <a:ext uri="{FF2B5EF4-FFF2-40B4-BE49-F238E27FC236}">
                <a16:creationId xmlns:a16="http://schemas.microsoft.com/office/drawing/2014/main" id="{ED982B0C-220B-D0FF-E3D5-B9211F8B46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7464" y="3787711"/>
            <a:ext cx="183864" cy="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F138DB48-8D26-EE9F-C159-D38C78BA9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26" y="3521810"/>
            <a:ext cx="939583" cy="540000"/>
          </a:xfrm>
          <a:prstGeom prst="rect">
            <a:avLst/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anchor="ctr" anchorCtr="1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Meiryo UI"/>
              </a:rPr>
              <a:t>Client’s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kern="0">
                <a:solidFill>
                  <a:srgbClr val="FFFFFF"/>
                </a:solidFill>
                <a:latin typeface="+mj-lt"/>
                <a:ea typeface="Meiryo UI"/>
              </a:rPr>
              <a:t>Request</a:t>
            </a:r>
            <a:endParaRPr kumimoji="1" lang="ja-JP" altLang="en-US" sz="12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Meiryo UI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670011-07FB-B724-9E9F-68DA87416B7D}"/>
              </a:ext>
            </a:extLst>
          </p:cNvPr>
          <p:cNvGrpSpPr/>
          <p:nvPr/>
        </p:nvGrpSpPr>
        <p:grpSpPr>
          <a:xfrm>
            <a:off x="1659399" y="4939419"/>
            <a:ext cx="1212800" cy="540000"/>
            <a:chOff x="1802726" y="2797501"/>
            <a:chExt cx="985534" cy="54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274950-4B6C-E377-05E8-40CFF0162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2726" y="2797501"/>
              <a:ext cx="939583" cy="54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anchor="ctr" anchorCtr="1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ts val="60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1pPr>
              <a:lvl2pPr marL="450850" indent="-1968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Font typeface="Arial" panose="020B0604020202020204" pitchFamily="34" charset="0"/>
                <a:buChar char="●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2pPr>
              <a:lvl3pPr marL="846138" indent="-179388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3pPr>
              <a:lvl4pPr marL="1228725" indent="-1587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Font typeface="Arial" panose="020B0604020202020204" pitchFamily="34" charset="0"/>
                <a:buChar char="○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4pPr>
              <a:lvl5pPr marL="1617663" indent="-176213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5pPr>
              <a:lvl6pPr marL="2038350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None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241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1813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385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202C5C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F0EA7B8-78D8-D1B7-DEEC-D20BD0B900F1}"/>
                </a:ext>
              </a:extLst>
            </p:cNvPr>
            <p:cNvSpPr txBox="1"/>
            <p:nvPr/>
          </p:nvSpPr>
          <p:spPr>
            <a:xfrm>
              <a:off x="1802726" y="2879316"/>
              <a:ext cx="985534" cy="38472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950" b="1">
                  <a:latin typeface="+mj-lt"/>
                  <a:ea typeface="ＭＳ Ｐゴシック"/>
                </a:rPr>
                <a:t>Recommendation Model </a:t>
              </a:r>
              <a:endParaRPr lang="en-US" sz="950" b="1">
                <a:latin typeface="+mj-lt"/>
                <a:cs typeface="Segoe UI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85AFAC-BAE9-A032-CA2B-E35EC658CEA9}"/>
              </a:ext>
            </a:extLst>
          </p:cNvPr>
          <p:cNvGrpSpPr/>
          <p:nvPr/>
        </p:nvGrpSpPr>
        <p:grpSpPr>
          <a:xfrm>
            <a:off x="1704305" y="2450985"/>
            <a:ext cx="1060876" cy="540000"/>
            <a:chOff x="1942756" y="4849772"/>
            <a:chExt cx="939583" cy="540000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74CDB31E-922D-31D7-FABF-875F781CC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756" y="4849772"/>
              <a:ext cx="939583" cy="54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anchor="ctr" anchorCtr="1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ts val="60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1pPr>
              <a:lvl2pPr marL="450850" indent="-1968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Font typeface="Arial" panose="020B0604020202020204" pitchFamily="34" charset="0"/>
                <a:buChar char="●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2pPr>
              <a:lvl3pPr marL="846138" indent="-179388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9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3pPr>
              <a:lvl4pPr marL="1228725" indent="-158750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Font typeface="Arial" panose="020B0604020202020204" pitchFamily="34" charset="0"/>
                <a:buChar char="○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4pPr>
              <a:lvl5pPr marL="1617663" indent="-176213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0000"/>
                <a:buChar char="–"/>
                <a:defRPr kumimoji="1" sz="1600">
                  <a:solidFill>
                    <a:schemeClr val="tx1"/>
                  </a:solidFill>
                  <a:latin typeface="+mn-lt"/>
                  <a:ea typeface="+mn-ea"/>
                  <a:cs typeface="メイリオ" pitchFamily="50" charset="-128"/>
                </a:defRPr>
              </a:lvl5pPr>
              <a:lvl6pPr marL="2038350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None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7241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1813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63855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202C5C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CA58EA0-07B7-4649-571A-DF9BBF854619}"/>
                </a:ext>
              </a:extLst>
            </p:cNvPr>
            <p:cNvSpPr txBox="1"/>
            <p:nvPr/>
          </p:nvSpPr>
          <p:spPr>
            <a:xfrm>
              <a:off x="2014657" y="4955402"/>
              <a:ext cx="812260" cy="328739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pPr algn="ctr"/>
              <a:r>
                <a:rPr kumimoji="1" lang="en-US" sz="950" b="1">
                  <a:latin typeface="+mn-lt"/>
                  <a:ea typeface="+mn-ea"/>
                </a:rPr>
                <a:t>Market Analysis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113738-7887-60D0-7869-447675CFC379}"/>
              </a:ext>
            </a:extLst>
          </p:cNvPr>
          <p:cNvGrpSpPr/>
          <p:nvPr/>
        </p:nvGrpSpPr>
        <p:grpSpPr>
          <a:xfrm>
            <a:off x="5670448" y="1827633"/>
            <a:ext cx="3965389" cy="1962704"/>
            <a:chOff x="5868847" y="4436066"/>
            <a:chExt cx="3670264" cy="1724349"/>
          </a:xfrm>
          <a:solidFill>
            <a:schemeClr val="bg1">
              <a:lumMod val="85000"/>
            </a:schemeClr>
          </a:solidFill>
        </p:grpSpPr>
        <p:sp>
          <p:nvSpPr>
            <p:cNvPr id="100" name="Rectangle 2">
              <a:extLst>
                <a:ext uri="{FF2B5EF4-FFF2-40B4-BE49-F238E27FC236}">
                  <a16:creationId xmlns:a16="http://schemas.microsoft.com/office/drawing/2014/main" id="{A698BE0B-B2CD-5B8D-4E14-2E7933625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847" y="4436066"/>
              <a:ext cx="3670264" cy="172434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anchor="ctr" anchorCtr="0">
              <a:no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E2E2026-11F3-7098-D46C-6B5ED8C4A21D}"/>
                </a:ext>
              </a:extLst>
            </p:cNvPr>
            <p:cNvSpPr txBox="1"/>
            <p:nvPr/>
          </p:nvSpPr>
          <p:spPr>
            <a:xfrm>
              <a:off x="6018835" y="4548851"/>
              <a:ext cx="3429965" cy="1302814"/>
            </a:xfrm>
            <a:prstGeom prst="rect">
              <a:avLst/>
            </a:prstGeom>
            <a:grpFill/>
          </p:spPr>
          <p:txBody>
            <a:bodyPr wrap="square" lIns="36000" tIns="36000" rIns="36000" bIns="0" rtlCol="0">
              <a:spAutoFit/>
            </a:bodyPr>
            <a:lstStyle/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Choosing the appropriate visualization tool, such as Excel, Python, or Power BI, that can handle the data size effectively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Identifying relevant features to be taken into consideration to carry out Descriptive Analysis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460C24-126A-398F-8C6A-1B3EF8F8FFD2}"/>
              </a:ext>
            </a:extLst>
          </p:cNvPr>
          <p:cNvGrpSpPr/>
          <p:nvPr/>
        </p:nvGrpSpPr>
        <p:grpSpPr>
          <a:xfrm>
            <a:off x="5675243" y="4018535"/>
            <a:ext cx="3965390" cy="2567977"/>
            <a:chOff x="5812171" y="1772545"/>
            <a:chExt cx="3670264" cy="2422502"/>
          </a:xfrm>
          <a:solidFill>
            <a:schemeClr val="bg1">
              <a:lumMod val="85000"/>
            </a:schemeClr>
          </a:solidFill>
        </p:grpSpPr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0D2DE8A7-BDA7-4ED2-1C6C-791E4E61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171" y="1772545"/>
              <a:ext cx="3670264" cy="242250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 anchor="ctr" anchorCtr="0">
              <a:no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F47584-F8B0-207D-6B4A-73E0912BDECC}"/>
                </a:ext>
              </a:extLst>
            </p:cNvPr>
            <p:cNvSpPr txBox="1"/>
            <p:nvPr/>
          </p:nvSpPr>
          <p:spPr>
            <a:xfrm>
              <a:off x="5962161" y="1831132"/>
              <a:ext cx="3361408" cy="2160904"/>
            </a:xfrm>
            <a:prstGeom prst="rect">
              <a:avLst/>
            </a:prstGeom>
            <a:grpFill/>
          </p:spPr>
          <p:txBody>
            <a:bodyPr wrap="square" lIns="36000" tIns="36000" rIns="36000" bIns="0" rtlCol="0">
              <a:spAutoFit/>
            </a:bodyPr>
            <a:lstStyle/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Deciding which model, whether it's supervised or unsupervised, generated the most relevant results 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Identifying relevant features to be taken into consideration as input to develop the model </a:t>
              </a:r>
            </a:p>
            <a:p>
              <a:pPr marL="176213" indent="-176213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latin typeface="+mn-lt"/>
                  <a:ea typeface="+mn-ea"/>
                </a:rPr>
                <a:t>Determining the evaluation criteria for assessing the accuracy and/or efficiency of the model</a:t>
              </a:r>
            </a:p>
          </p:txBody>
        </p:sp>
      </p:grpSp>
      <p:grpSp>
        <p:nvGrpSpPr>
          <p:cNvPr id="8" name="グループ化 3">
            <a:extLst>
              <a:ext uri="{FF2B5EF4-FFF2-40B4-BE49-F238E27FC236}">
                <a16:creationId xmlns:a16="http://schemas.microsoft.com/office/drawing/2014/main" id="{BCD0128E-64CA-3C79-1D81-15ACC1FB88E1}"/>
              </a:ext>
            </a:extLst>
          </p:cNvPr>
          <p:cNvGrpSpPr/>
          <p:nvPr/>
        </p:nvGrpSpPr>
        <p:grpSpPr>
          <a:xfrm>
            <a:off x="265366" y="1292200"/>
            <a:ext cx="5165340" cy="272286"/>
            <a:chOff x="1016089" y="1555862"/>
            <a:chExt cx="2016000" cy="227011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E5ABC21A-8FA3-5893-F2EE-B4EFE0F4B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845" y="1555862"/>
              <a:ext cx="548497" cy="227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Key Questions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13" name="直線コネクタ 4">
              <a:extLst>
                <a:ext uri="{FF2B5EF4-FFF2-40B4-BE49-F238E27FC236}">
                  <a16:creationId xmlns:a16="http://schemas.microsoft.com/office/drawing/2014/main" id="{768340C0-438A-B3CB-C351-78AB4D526442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グループ化 3">
            <a:extLst>
              <a:ext uri="{FF2B5EF4-FFF2-40B4-BE49-F238E27FC236}">
                <a16:creationId xmlns:a16="http://schemas.microsoft.com/office/drawing/2014/main" id="{7594CAD1-B92D-A7A2-97A9-A55A0F8A673A}"/>
              </a:ext>
            </a:extLst>
          </p:cNvPr>
          <p:cNvGrpSpPr/>
          <p:nvPr/>
        </p:nvGrpSpPr>
        <p:grpSpPr>
          <a:xfrm>
            <a:off x="5675243" y="1245555"/>
            <a:ext cx="3965389" cy="313350"/>
            <a:chOff x="1016089" y="1479030"/>
            <a:chExt cx="2016000" cy="303843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1CC40453-ADE6-CFAD-2243-040FEE9BD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148" y="1479030"/>
              <a:ext cx="693896" cy="303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Complexities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24" name="直線コネクタ 4">
              <a:extLst>
                <a:ext uri="{FF2B5EF4-FFF2-40B4-BE49-F238E27FC236}">
                  <a16:creationId xmlns:a16="http://schemas.microsoft.com/office/drawing/2014/main" id="{06B53DBA-9D95-7BB2-0E1D-C2D1184E20BC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6197FC9-4EEB-D3A1-332E-EBE0A62ADBB2}"/>
              </a:ext>
            </a:extLst>
          </p:cNvPr>
          <p:cNvCxnSpPr>
            <a:cxnSpLocks/>
            <a:stCxn id="66" idx="1"/>
            <a:endCxn id="33" idx="1"/>
          </p:cNvCxnSpPr>
          <p:nvPr/>
        </p:nvCxnSpPr>
        <p:spPr bwMode="auto">
          <a:xfrm rot="10800000" flipH="1">
            <a:off x="1659399" y="2720985"/>
            <a:ext cx="44906" cy="2492610"/>
          </a:xfrm>
          <a:prstGeom prst="bentConnector3">
            <a:avLst>
              <a:gd name="adj1" fmla="val -386888"/>
            </a:avLst>
          </a:prstGeom>
          <a:solidFill>
            <a:srgbClr val="FF6600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934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(1/4)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 BI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 the main tool for the Descriptive Market Analysis </a:t>
            </a:r>
            <a:endParaRPr lang="ja-JP" altLang="en-US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3" name="グループ化 3">
            <a:extLst>
              <a:ext uri="{FF2B5EF4-FFF2-40B4-BE49-F238E27FC236}">
                <a16:creationId xmlns:a16="http://schemas.microsoft.com/office/drawing/2014/main" id="{9926A85E-D7FC-280D-52DE-4A3243CB423B}"/>
              </a:ext>
            </a:extLst>
          </p:cNvPr>
          <p:cNvGrpSpPr/>
          <p:nvPr/>
        </p:nvGrpSpPr>
        <p:grpSpPr>
          <a:xfrm>
            <a:off x="5488232" y="1322675"/>
            <a:ext cx="4110013" cy="318924"/>
            <a:chOff x="1016089" y="1463949"/>
            <a:chExt cx="2016000" cy="318924"/>
          </a:xfrm>
        </p:grpSpPr>
        <p:sp>
          <p:nvSpPr>
            <p:cNvPr id="64" name="Rectangle 2">
              <a:extLst>
                <a:ext uri="{FF2B5EF4-FFF2-40B4-BE49-F238E27FC236}">
                  <a16:creationId xmlns:a16="http://schemas.microsoft.com/office/drawing/2014/main" id="{1D98501A-3D36-FA7C-0A02-3030CC78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78" y="1463949"/>
              <a:ext cx="358040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65" name="直線コネクタ 4">
              <a:extLst>
                <a:ext uri="{FF2B5EF4-FFF2-40B4-BE49-F238E27FC236}">
                  <a16:creationId xmlns:a16="http://schemas.microsoft.com/office/drawing/2014/main" id="{4856EA95-D067-055A-C97C-2806AA7B77BB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" name="Google Shape;110;p15">
            <a:extLst>
              <a:ext uri="{FF2B5EF4-FFF2-40B4-BE49-F238E27FC236}">
                <a16:creationId xmlns:a16="http://schemas.microsoft.com/office/drawing/2014/main" id="{D6027A11-84C4-46AC-B46F-14EB08113BA3}"/>
              </a:ext>
            </a:extLst>
          </p:cNvPr>
          <p:cNvCxnSpPr>
            <a:cxnSpLocks/>
            <a:stCxn id="16" idx="6"/>
            <a:endCxn id="27" idx="1"/>
          </p:cNvCxnSpPr>
          <p:nvPr/>
        </p:nvCxnSpPr>
        <p:spPr>
          <a:xfrm flipV="1">
            <a:off x="3150068" y="2357164"/>
            <a:ext cx="538661" cy="245118"/>
          </a:xfrm>
          <a:prstGeom prst="straightConnector1">
            <a:avLst/>
          </a:prstGeom>
          <a:solidFill>
            <a:srgbClr val="FF6600"/>
          </a:solidFill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6" name="Google Shape;110;p15">
            <a:extLst>
              <a:ext uri="{FF2B5EF4-FFF2-40B4-BE49-F238E27FC236}">
                <a16:creationId xmlns:a16="http://schemas.microsoft.com/office/drawing/2014/main" id="{46E88740-EDE0-4CF7-1202-5AA9B3170A5F}"/>
              </a:ext>
            </a:extLst>
          </p:cNvPr>
          <p:cNvCxnSpPr>
            <a:cxnSpLocks/>
            <a:stCxn id="20" idx="6"/>
            <a:endCxn id="30" idx="1"/>
          </p:cNvCxnSpPr>
          <p:nvPr/>
        </p:nvCxnSpPr>
        <p:spPr>
          <a:xfrm flipV="1">
            <a:off x="2907033" y="4361238"/>
            <a:ext cx="868974" cy="190028"/>
          </a:xfrm>
          <a:prstGeom prst="straightConnector1">
            <a:avLst/>
          </a:prstGeom>
          <a:solidFill>
            <a:srgbClr val="FF6600"/>
          </a:solidFill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F2C67E-F728-CC48-7669-8DDB2F8040FC}"/>
              </a:ext>
            </a:extLst>
          </p:cNvPr>
          <p:cNvGrpSpPr/>
          <p:nvPr/>
        </p:nvGrpSpPr>
        <p:grpSpPr>
          <a:xfrm>
            <a:off x="307759" y="1960523"/>
            <a:ext cx="4853226" cy="4359413"/>
            <a:chOff x="489787" y="1524996"/>
            <a:chExt cx="5723931" cy="49411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722C03-C863-B4F9-86A9-BB60B1DCED69}"/>
                </a:ext>
              </a:extLst>
            </p:cNvPr>
            <p:cNvGrpSpPr/>
            <p:nvPr/>
          </p:nvGrpSpPr>
          <p:grpSpPr>
            <a:xfrm>
              <a:off x="4553800" y="3702186"/>
              <a:ext cx="1659918" cy="1106299"/>
              <a:chOff x="4553800" y="3702186"/>
              <a:chExt cx="1659918" cy="110629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A11D17-7F57-0ED0-9FCB-C204BF102D43}"/>
                  </a:ext>
                </a:extLst>
              </p:cNvPr>
              <p:cNvSpPr/>
              <p:nvPr/>
            </p:nvSpPr>
            <p:spPr bwMode="auto">
              <a:xfrm>
                <a:off x="4553800" y="3720749"/>
                <a:ext cx="1575709" cy="1087736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285750" marR="0" indent="-28575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C8D1AC-4671-93C7-7DE6-8A13DCE20D6A}"/>
                  </a:ext>
                </a:extLst>
              </p:cNvPr>
              <p:cNvSpPr txBox="1"/>
              <p:nvPr/>
            </p:nvSpPr>
            <p:spPr>
              <a:xfrm>
                <a:off x="4580265" y="3702186"/>
                <a:ext cx="1633453" cy="1087737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Region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200">
                    <a:latin typeface="+mn-lt"/>
                    <a:ea typeface="+mn-ea"/>
                  </a:rPr>
                  <a:t>Genre</a:t>
                </a:r>
                <a:endParaRPr kumimoji="1" lang="en-US" sz="1200">
                  <a:latin typeface="+mn-lt"/>
                  <a:ea typeface="+mn-ea"/>
                </a:endParaRP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200">
                    <a:latin typeface="+mn-lt"/>
                    <a:ea typeface="+mn-ea"/>
                  </a:rPr>
                  <a:t>Platform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Critic &amp; </a:t>
                </a:r>
                <a:r>
                  <a:rPr lang="en-US" sz="1200">
                    <a:latin typeface="+mn-lt"/>
                    <a:ea typeface="+mn-ea"/>
                  </a:rPr>
                  <a:t>User Scores</a:t>
                </a:r>
                <a:endParaRPr kumimoji="1" lang="en-US" sz="120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3C60A2D-BF86-F410-65F3-BA8B93B6B2C8}"/>
                </a:ext>
              </a:extLst>
            </p:cNvPr>
            <p:cNvGrpSpPr/>
            <p:nvPr/>
          </p:nvGrpSpPr>
          <p:grpSpPr>
            <a:xfrm>
              <a:off x="4477328" y="1651537"/>
              <a:ext cx="1652181" cy="646051"/>
              <a:chOff x="4477328" y="1651537"/>
              <a:chExt cx="1652181" cy="64605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809CD80-B895-353D-3156-5D94648177E6}"/>
                  </a:ext>
                </a:extLst>
              </p:cNvPr>
              <p:cNvSpPr/>
              <p:nvPr/>
            </p:nvSpPr>
            <p:spPr bwMode="auto">
              <a:xfrm>
                <a:off x="4477328" y="1651537"/>
                <a:ext cx="1652181" cy="64605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+mn-lt"/>
                  <a:ea typeface="+mn-ea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24B495-88E1-1516-863B-C1190DB770E7}"/>
                  </a:ext>
                </a:extLst>
              </p:cNvPr>
              <p:cNvSpPr txBox="1"/>
              <p:nvPr/>
            </p:nvSpPr>
            <p:spPr>
              <a:xfrm>
                <a:off x="4496056" y="1721896"/>
                <a:ext cx="1633453" cy="467238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kumimoji="1" lang="en-US" sz="1200">
                    <a:latin typeface="+mn-lt"/>
                    <a:ea typeface="+mn-ea"/>
                  </a:rPr>
                  <a:t>Sales based on release year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045649-1902-091A-B9DE-8CED36D2376E}"/>
                </a:ext>
              </a:extLst>
            </p:cNvPr>
            <p:cNvGrpSpPr/>
            <p:nvPr/>
          </p:nvGrpSpPr>
          <p:grpSpPr>
            <a:xfrm>
              <a:off x="2323278" y="1524996"/>
              <a:ext cx="1518749" cy="4895346"/>
              <a:chOff x="1752260" y="1109215"/>
              <a:chExt cx="1518749" cy="4895346"/>
            </a:xfrm>
          </p:grpSpPr>
          <p:cxnSp>
            <p:nvCxnSpPr>
              <p:cNvPr id="14" name="Google Shape;102;p15">
                <a:extLst>
                  <a:ext uri="{FF2B5EF4-FFF2-40B4-BE49-F238E27FC236}">
                    <a16:creationId xmlns:a16="http://schemas.microsoft.com/office/drawing/2014/main" id="{CE2CF16D-2329-27AF-A5F0-C9B7C8BD0064}"/>
                  </a:ext>
                </a:extLst>
              </p:cNvPr>
              <p:cNvCxnSpPr>
                <a:stCxn id="20" idx="6"/>
                <a:endCxn id="21" idx="6"/>
              </p:cNvCxnSpPr>
              <p:nvPr/>
            </p:nvCxnSpPr>
            <p:spPr>
              <a:xfrm flipH="1">
                <a:off x="2762971" y="4045657"/>
                <a:ext cx="221400" cy="1720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105;p15">
                <a:extLst>
                  <a:ext uri="{FF2B5EF4-FFF2-40B4-BE49-F238E27FC236}">
                    <a16:creationId xmlns:a16="http://schemas.microsoft.com/office/drawing/2014/main" id="{35E1681A-E4E2-B7B4-67A9-CD8247158856}"/>
                  </a:ext>
                </a:extLst>
              </p:cNvPr>
              <p:cNvCxnSpPr>
                <a:stCxn id="20" idx="2"/>
                <a:endCxn id="21" idx="2"/>
              </p:cNvCxnSpPr>
              <p:nvPr/>
            </p:nvCxnSpPr>
            <p:spPr>
              <a:xfrm>
                <a:off x="2045360" y="4045657"/>
                <a:ext cx="221400" cy="1720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6" name="Google Shape;106;p15">
                <a:extLst>
                  <a:ext uri="{FF2B5EF4-FFF2-40B4-BE49-F238E27FC236}">
                    <a16:creationId xmlns:a16="http://schemas.microsoft.com/office/drawing/2014/main" id="{C78A05B0-E041-A78E-2C53-58390FD41AC8}"/>
                  </a:ext>
                </a:extLst>
              </p:cNvPr>
              <p:cNvSpPr/>
              <p:nvPr/>
            </p:nvSpPr>
            <p:spPr>
              <a:xfrm>
                <a:off x="1758723" y="1109215"/>
                <a:ext cx="1512286" cy="1454786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16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Overview</a:t>
                </a:r>
                <a:endParaRPr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" name="Google Shape;107;p15">
                <a:extLst>
                  <a:ext uri="{FF2B5EF4-FFF2-40B4-BE49-F238E27FC236}">
                    <a16:creationId xmlns:a16="http://schemas.microsoft.com/office/drawing/2014/main" id="{0433B78F-6EC2-2500-DC59-BC3DA7F2D017}"/>
                  </a:ext>
                </a:extLst>
              </p:cNvPr>
              <p:cNvCxnSpPr>
                <a:endCxn id="20" idx="2"/>
              </p:cNvCxnSpPr>
              <p:nvPr/>
            </p:nvCxnSpPr>
            <p:spPr>
              <a:xfrm>
                <a:off x="1752260" y="1842457"/>
                <a:ext cx="293100" cy="2203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08;p15">
                <a:extLst>
                  <a:ext uri="{FF2B5EF4-FFF2-40B4-BE49-F238E27FC236}">
                    <a16:creationId xmlns:a16="http://schemas.microsoft.com/office/drawing/2014/main" id="{71E6E22C-A7E2-6E92-A0CE-59C2158645B0}"/>
                  </a:ext>
                </a:extLst>
              </p:cNvPr>
              <p:cNvCxnSpPr>
                <a:endCxn id="20" idx="6"/>
              </p:cNvCxnSpPr>
              <p:nvPr/>
            </p:nvCxnSpPr>
            <p:spPr>
              <a:xfrm flipH="1">
                <a:off x="2984371" y="1842457"/>
                <a:ext cx="280800" cy="2203200"/>
              </a:xfrm>
              <a:prstGeom prst="straightConnector1">
                <a:avLst/>
              </a:prstGeom>
              <a:solidFill>
                <a:srgbClr val="FF6600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109;p15">
                <a:extLst>
                  <a:ext uri="{FF2B5EF4-FFF2-40B4-BE49-F238E27FC236}">
                    <a16:creationId xmlns:a16="http://schemas.microsoft.com/office/drawing/2014/main" id="{EC7B7DFE-D06F-A915-BC6C-5602205BDA31}"/>
                  </a:ext>
                </a:extLst>
              </p:cNvPr>
              <p:cNvSpPr/>
              <p:nvPr/>
            </p:nvSpPr>
            <p:spPr>
              <a:xfrm rot="5400000">
                <a:off x="2398922" y="2450352"/>
                <a:ext cx="231884" cy="1367224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" name="Google Shape;103;p15">
                <a:extLst>
                  <a:ext uri="{FF2B5EF4-FFF2-40B4-BE49-F238E27FC236}">
                    <a16:creationId xmlns:a16="http://schemas.microsoft.com/office/drawing/2014/main" id="{16CFF863-D9DF-1087-ED2A-46C51BCA62F2}"/>
                  </a:ext>
                </a:extLst>
              </p:cNvPr>
              <p:cNvSpPr/>
              <p:nvPr/>
            </p:nvSpPr>
            <p:spPr>
              <a:xfrm>
                <a:off x="2045360" y="3594003"/>
                <a:ext cx="939011" cy="90330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" name="Google Shape;104;p15">
                <a:extLst>
                  <a:ext uri="{FF2B5EF4-FFF2-40B4-BE49-F238E27FC236}">
                    <a16:creationId xmlns:a16="http://schemas.microsoft.com/office/drawing/2014/main" id="{92D441FC-4914-B00D-963E-8AA1FB24CC77}"/>
                  </a:ext>
                </a:extLst>
              </p:cNvPr>
              <p:cNvSpPr/>
              <p:nvPr/>
            </p:nvSpPr>
            <p:spPr>
              <a:xfrm>
                <a:off x="2266808" y="5527313"/>
                <a:ext cx="496112" cy="477248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1;p15">
                <a:extLst>
                  <a:ext uri="{FF2B5EF4-FFF2-40B4-BE49-F238E27FC236}">
                    <a16:creationId xmlns:a16="http://schemas.microsoft.com/office/drawing/2014/main" id="{88D70E2F-B16E-2F24-7DA1-89CD60A850ED}"/>
                  </a:ext>
                </a:extLst>
              </p:cNvPr>
              <p:cNvSpPr/>
              <p:nvPr/>
            </p:nvSpPr>
            <p:spPr>
              <a:xfrm rot="5400000">
                <a:off x="2409462" y="4573291"/>
                <a:ext cx="210804" cy="848938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" name="Google Shape;117;p15">
                <a:extLst>
                  <a:ext uri="{FF2B5EF4-FFF2-40B4-BE49-F238E27FC236}">
                    <a16:creationId xmlns:a16="http://schemas.microsoft.com/office/drawing/2014/main" id="{72D1A6B6-15BA-27AC-E0BD-651D205D8433}"/>
                  </a:ext>
                </a:extLst>
              </p:cNvPr>
              <p:cNvSpPr/>
              <p:nvPr/>
            </p:nvSpPr>
            <p:spPr>
              <a:xfrm rot="5400000">
                <a:off x="2409462" y="4198987"/>
                <a:ext cx="210804" cy="933832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" name="Google Shape;118;p15">
                <a:extLst>
                  <a:ext uri="{FF2B5EF4-FFF2-40B4-BE49-F238E27FC236}">
                    <a16:creationId xmlns:a16="http://schemas.microsoft.com/office/drawing/2014/main" id="{3E1FDA35-11F4-1A42-DFD1-7416EDE581F1}"/>
                  </a:ext>
                </a:extLst>
              </p:cNvPr>
              <p:cNvSpPr/>
              <p:nvPr/>
            </p:nvSpPr>
            <p:spPr>
              <a:xfrm rot="5400000">
                <a:off x="2409462" y="4969231"/>
                <a:ext cx="210804" cy="701602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1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S PGothic"/>
                  <a:buNone/>
                </a:pPr>
                <a:endParaRPr sz="1400" b="0" i="0" u="none" strike="noStrike" cap="non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C3FE15-D73F-5735-2534-08BAD68DA7FE}"/>
                  </a:ext>
                </a:extLst>
              </p:cNvPr>
              <p:cNvSpPr txBox="1"/>
              <p:nvPr/>
            </p:nvSpPr>
            <p:spPr>
              <a:xfrm>
                <a:off x="2036929" y="3903543"/>
                <a:ext cx="983708" cy="250510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200">
                    <a:solidFill>
                      <a:schemeClr val="bg1"/>
                    </a:solidFill>
                    <a:latin typeface="+mn-lt"/>
                    <a:ea typeface="+mn-ea"/>
                  </a:rPr>
                  <a:t>Breakdown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4E97BD-2F8A-58C7-13C3-AF56C069B4A0}"/>
                  </a:ext>
                </a:extLst>
              </p:cNvPr>
              <p:cNvSpPr txBox="1"/>
              <p:nvPr/>
            </p:nvSpPr>
            <p:spPr>
              <a:xfrm>
                <a:off x="2225289" y="5634669"/>
                <a:ext cx="579149" cy="233067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100">
                    <a:solidFill>
                      <a:schemeClr val="tx2"/>
                    </a:solidFill>
                    <a:latin typeface="+mn-lt"/>
                    <a:ea typeface="+mn-ea"/>
                  </a:rPr>
                  <a:t>Insight</a:t>
                </a:r>
              </a:p>
            </p:txBody>
          </p:sp>
        </p:grp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4FBB6B39-AD64-B17B-27EA-B34F8344F3DA}"/>
                </a:ext>
              </a:extLst>
            </p:cNvPr>
            <p:cNvSpPr/>
            <p:nvPr/>
          </p:nvSpPr>
          <p:spPr bwMode="auto">
            <a:xfrm>
              <a:off x="1483328" y="1524996"/>
              <a:ext cx="783771" cy="4941118"/>
            </a:xfrm>
            <a:prstGeom prst="leftBrace">
              <a:avLst>
                <a:gd name="adj1" fmla="val 32963"/>
                <a:gd name="adj2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ＭＳ Ｐゴシック" pitchFamily="50" charset="-128"/>
                <a:ea typeface="ＭＳ Ｐゴシック" pitchFamily="50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A75B9-94AF-7A1B-A947-A8DBC4C9D989}"/>
                </a:ext>
              </a:extLst>
            </p:cNvPr>
            <p:cNvSpPr txBox="1"/>
            <p:nvPr/>
          </p:nvSpPr>
          <p:spPr>
            <a:xfrm>
              <a:off x="489787" y="3836502"/>
              <a:ext cx="967076" cy="274301"/>
            </a:xfrm>
            <a:prstGeom prst="rect">
              <a:avLst/>
            </a:prstGeom>
            <a:noFill/>
          </p:spPr>
          <p:txBody>
            <a:bodyPr wrap="square" lIns="36000" tIns="36000" rIns="36000" bIns="0" rtlCol="0">
              <a:spAutoFit/>
            </a:bodyPr>
            <a:lstStyle/>
            <a:p>
              <a:r>
                <a:rPr kumimoji="1" lang="en-US" sz="1400" b="1">
                  <a:latin typeface="+mn-lt"/>
                  <a:ea typeface="+mn-ea"/>
                </a:rPr>
                <a:t>Power BI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E86CB0-C548-B7D2-CD6A-B948E21F42D2}"/>
              </a:ext>
            </a:extLst>
          </p:cNvPr>
          <p:cNvSpPr txBox="1"/>
          <p:nvPr/>
        </p:nvSpPr>
        <p:spPr>
          <a:xfrm>
            <a:off x="6050844" y="3527756"/>
            <a:ext cx="3573143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Dataset included only the cumulative sales figures until the year 2020 creating a roadblock to analyze yearly sales growth trend</a:t>
            </a:r>
          </a:p>
        </p:txBody>
      </p:sp>
      <p:grpSp>
        <p:nvGrpSpPr>
          <p:cNvPr id="51" name="グループ化 3">
            <a:extLst>
              <a:ext uri="{FF2B5EF4-FFF2-40B4-BE49-F238E27FC236}">
                <a16:creationId xmlns:a16="http://schemas.microsoft.com/office/drawing/2014/main" id="{26524CE6-8814-F515-1317-BFD27BD0FF7E}"/>
              </a:ext>
            </a:extLst>
          </p:cNvPr>
          <p:cNvGrpSpPr/>
          <p:nvPr/>
        </p:nvGrpSpPr>
        <p:grpSpPr>
          <a:xfrm>
            <a:off x="358447" y="1322675"/>
            <a:ext cx="4802538" cy="318924"/>
            <a:chOff x="1016089" y="1463949"/>
            <a:chExt cx="2016000" cy="318924"/>
          </a:xfrm>
        </p:grpSpPr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C1753F8C-7FAD-84FA-DD94-C584FCCA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589" y="1463949"/>
              <a:ext cx="429014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Workflow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53" name="直線コネクタ 4">
              <a:extLst>
                <a:ext uri="{FF2B5EF4-FFF2-40B4-BE49-F238E27FC236}">
                  <a16:creationId xmlns:a16="http://schemas.microsoft.com/office/drawing/2014/main" id="{F0134942-17CA-7175-AB59-7101903CB246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A8C965E-DF2C-E41E-7033-CF13F753DE62}"/>
              </a:ext>
            </a:extLst>
          </p:cNvPr>
          <p:cNvSpPr/>
          <p:nvPr/>
        </p:nvSpPr>
        <p:spPr bwMode="auto">
          <a:xfrm>
            <a:off x="5500667" y="3527756"/>
            <a:ext cx="452061" cy="106337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93BCBB8-9AE3-4E0D-F9A0-FB35A746A9A5}"/>
              </a:ext>
            </a:extLst>
          </p:cNvPr>
          <p:cNvSpPr/>
          <p:nvPr/>
        </p:nvSpPr>
        <p:spPr bwMode="auto">
          <a:xfrm>
            <a:off x="5508554" y="4784472"/>
            <a:ext cx="452061" cy="154445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DE1757-EF86-D7ED-CD17-A56BAA1F52F5}"/>
              </a:ext>
            </a:extLst>
          </p:cNvPr>
          <p:cNvCxnSpPr/>
          <p:nvPr/>
        </p:nvCxnSpPr>
        <p:spPr bwMode="auto">
          <a:xfrm flipH="1">
            <a:off x="5488230" y="4687803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87EE616-5E7B-DE17-B746-3F31899251CE}"/>
              </a:ext>
            </a:extLst>
          </p:cNvPr>
          <p:cNvSpPr txBox="1"/>
          <p:nvPr/>
        </p:nvSpPr>
        <p:spPr>
          <a:xfrm>
            <a:off x="6050844" y="4784473"/>
            <a:ext cx="3573143" cy="1544457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Created 4 bins to group the data based on video game’s release years spanning from 1980 to 2020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1980 - 1990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1991 - 2000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2001 - 2010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  <a:ea typeface="+mn-ea"/>
              </a:rPr>
              <a:t>2011 - 2020 </a:t>
            </a:r>
            <a:endParaRPr kumimoji="1" lang="en-US" sz="1400">
              <a:latin typeface="+mn-lt"/>
              <a:ea typeface="+mn-e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F38680-8E30-7D3A-5C9E-5853124FEDE7}"/>
              </a:ext>
            </a:extLst>
          </p:cNvPr>
          <p:cNvSpPr/>
          <p:nvPr/>
        </p:nvSpPr>
        <p:spPr bwMode="auto">
          <a:xfrm>
            <a:off x="5500667" y="1809569"/>
            <a:ext cx="452061" cy="152067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Purpose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EC0DDB-32B2-0204-E1F3-3A0235132056}"/>
              </a:ext>
            </a:extLst>
          </p:cNvPr>
          <p:cNvCxnSpPr/>
          <p:nvPr/>
        </p:nvCxnSpPr>
        <p:spPr bwMode="auto">
          <a:xfrm flipH="1">
            <a:off x="5488230" y="3429001"/>
            <a:ext cx="4183678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2B09971-54AF-516E-27D8-123A99FDEABA}"/>
              </a:ext>
            </a:extLst>
          </p:cNvPr>
          <p:cNvSpPr txBox="1"/>
          <p:nvPr/>
        </p:nvSpPr>
        <p:spPr>
          <a:xfrm>
            <a:off x="6050844" y="1814448"/>
            <a:ext cx="3573143" cy="1329013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Power BI leveraged for data visualization through interactive dashboards to represent insights from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Power BI is a better tool than Excel in this scenario given its capability to effectively manage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55669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&amp; Visualization: Market Analysis (2/4)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North America accounted for almost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half of the Global Sales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until 2020 with games released between 2001-2010 having the highest sales amounting to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2.6B units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471992"/>
            <a:ext cx="4912832" cy="4408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   Others: Rest of the world, i.e., Africa, Asia excluding Japan, North America &amp; Europe excluding the E.U.</a:t>
            </a:r>
            <a:endParaRPr lang="ja-JP" altLang="en-US" sz="800"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9A1EED7-380D-38E4-7F5C-F94EF557B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23746"/>
                  </p:ext>
                </p:extLst>
              </p:nvPr>
            </p:nvGraphicFramePr>
            <p:xfrm>
              <a:off x="190500" y="1328226"/>
              <a:ext cx="9525000" cy="510904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9A1EED7-380D-38E4-7F5C-F94EF557B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" y="1328226"/>
                <a:ext cx="9525000" cy="5109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38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9B02F-A25F-5CBE-F9DE-173393C92F2B}"/>
              </a:ext>
            </a:extLst>
          </p:cNvPr>
          <p:cNvSpPr/>
          <p:nvPr/>
        </p:nvSpPr>
        <p:spPr bwMode="auto">
          <a:xfrm>
            <a:off x="200944" y="1325771"/>
            <a:ext cx="9525001" cy="51114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+mn-lt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(3/4)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Transition from 2D graphics to 3D graphics in the late 90s resulted in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exponential growth 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 the Action genre from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167M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the 90s to </a:t>
            </a:r>
            <a:r>
              <a:rPr lang="en-US" altLang="ja-JP" sz="1800" b="1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935M</a:t>
            </a:r>
            <a:r>
              <a:rPr lang="en-US" altLang="ja-JP" sz="1800" dirty="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the 2000s</a:t>
            </a:r>
            <a:endParaRPr lang="ja-JP" altLang="en-US" sz="1800" dirty="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570481"/>
            <a:ext cx="4912832" cy="342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26CDDF6A-9D6C-18DA-5F64-CA71A3FDF9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413706"/>
                  </p:ext>
                </p:extLst>
              </p:nvPr>
            </p:nvGraphicFramePr>
            <p:xfrm>
              <a:off x="190500" y="1325771"/>
              <a:ext cx="9525000" cy="51114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icrosoft Power BI">
                <a:extLst>
                  <a:ext uri="{FF2B5EF4-FFF2-40B4-BE49-F238E27FC236}">
                    <a16:creationId xmlns:a16="http://schemas.microsoft.com/office/drawing/2014/main" id="{26CDDF6A-9D6C-18DA-5F64-CA71A3FDF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" y="1325771"/>
                <a:ext cx="9525000" cy="5111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65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Visualization: Market Analysis (4/4)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59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Dawn of Gaming Consoles with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extensive graphics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3D visualization capabilities 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lang="en-US" altLang="ja-JP" sz="1800" b="1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late 90s</a:t>
            </a: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contributed to proliferation of console sales making arcade games obsolete 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ADF8A60-9480-5143-EF62-9EC833519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" y="6570481"/>
            <a:ext cx="4912832" cy="342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ts val="60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1pPr>
            <a:lvl2pPr marL="450850" indent="-196850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●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2pPr>
            <a:lvl3pPr marL="846138" indent="-179388" algn="l" rtl="0" eaLnBrk="1" fontAlgn="base" hangingPunct="1">
              <a:spcBef>
                <a:spcPts val="600"/>
              </a:spcBef>
              <a:spcAft>
                <a:spcPct val="0"/>
              </a:spcAft>
              <a:buSzPct val="9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3pPr>
            <a:lvl4pPr marL="1228725" indent="-158750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○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4pPr>
            <a:lvl5pPr marL="1617663" indent="-176213" algn="l" rtl="0" eaLnBrk="1" fontAlgn="base" hangingPunct="1">
              <a:spcBef>
                <a:spcPts val="600"/>
              </a:spcBef>
              <a:spcAft>
                <a:spcPct val="0"/>
              </a:spcAft>
              <a:buSzPct val="7000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メイリオ" pitchFamily="50" charset="-128"/>
              </a:defRPr>
            </a:lvl5pPr>
            <a:lvl6pPr marL="2038350" indent="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None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7241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1813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63855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en-US" altLang="ja-JP" sz="800">
                <a:cs typeface="Arial" panose="020B0604020202020204" pitchFamily="34" charset="0"/>
              </a:rPr>
              <a:t>*</a:t>
            </a:r>
            <a:r>
              <a:rPr lang="ja-JP" altLang="en-US" sz="800">
                <a:cs typeface="Arial" panose="020B0604020202020204" pitchFamily="34" charset="0"/>
              </a:rPr>
              <a:t> </a:t>
            </a:r>
            <a:r>
              <a:rPr lang="en-US" altLang="ja-JP" sz="800">
                <a:cs typeface="Arial" panose="020B0604020202020204" pitchFamily="34" charset="0"/>
              </a:rPr>
              <a:t>Based on data till 2020</a:t>
            </a:r>
          </a:p>
          <a:p>
            <a:pPr marL="350838" indent="-350838" defTabSz="538163">
              <a:lnSpc>
                <a:spcPct val="80000"/>
              </a:lnSpc>
              <a:spcBef>
                <a:spcPts val="0"/>
              </a:spcBef>
            </a:pPr>
            <a:r>
              <a:rPr lang="ja-JP" altLang="en-US" sz="800">
                <a:cs typeface="Arial" panose="020B0604020202020204" pitchFamily="34" charset="0"/>
              </a:rPr>
              <a:t>   </a:t>
            </a:r>
            <a:r>
              <a:rPr lang="en-US" altLang="ja-JP" sz="800">
                <a:solidFill>
                  <a:srgbClr val="FF0000"/>
                </a:solidFill>
                <a:cs typeface="Arial" panose="020B0604020202020204" pitchFamily="34" charset="0"/>
              </a:rPr>
              <a:t>Sales Figures represented in Millions of Units (5.0K is equivalent to 5 Billion)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B087058-02CA-5635-505E-FC4918D272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200259"/>
                  </p:ext>
                </p:extLst>
              </p:nvPr>
            </p:nvGraphicFramePr>
            <p:xfrm>
              <a:off x="200946" y="1325771"/>
              <a:ext cx="9542494" cy="51114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B087058-02CA-5635-505E-FC4918D272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946" y="1325771"/>
                <a:ext cx="9542494" cy="5111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48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28BC-1D37-66AB-858A-60235B0D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 &amp; Exploration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F528D-8DE3-6D80-1E4F-E7B77E84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76" y="660641"/>
            <a:ext cx="9239794" cy="3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36000" rIns="0" bIns="0" anchor="t" anchorCtr="0">
            <a:spAutoFit/>
          </a:bodyPr>
          <a:lstStyle>
            <a:lvl1pPr>
              <a:spcBef>
                <a:spcPct val="30000"/>
              </a:spcBef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76250" indent="-285750">
              <a:spcBef>
                <a:spcPct val="30000"/>
              </a:spcBef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89000" indent="-222250">
              <a:spcBef>
                <a:spcPct val="3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414463" indent="-247650">
              <a:spcBef>
                <a:spcPct val="30000"/>
              </a:spcBef>
              <a:buSzPct val="70000"/>
              <a:buFont typeface="Wingdings" panose="05000000000000000000" pitchFamily="2" charset="2"/>
              <a:buChar char="l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33563" indent="-228600">
              <a:spcBef>
                <a:spcPct val="30000"/>
              </a:spcBef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2907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7479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2051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662363" indent="-228600" eaLnBrk="0" fontAlgn="base" hangingPunct="0">
              <a:spcBef>
                <a:spcPct val="30000"/>
              </a:spcBef>
              <a:spcAft>
                <a:spcPct val="0"/>
              </a:spcAft>
              <a:buSzPct val="70000"/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ja-JP" sz="1800">
                <a:solidFill>
                  <a:srgbClr val="21212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Python as the main tool for data exploration and data preprocessing</a:t>
            </a:r>
            <a:endParaRPr lang="ja-JP" altLang="en-US" sz="1800">
              <a:solidFill>
                <a:srgbClr val="21212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4" name="グループ化 3">
            <a:extLst>
              <a:ext uri="{FF2B5EF4-FFF2-40B4-BE49-F238E27FC236}">
                <a16:creationId xmlns:a16="http://schemas.microsoft.com/office/drawing/2014/main" id="{ED4469D4-5FF3-49BB-AEA2-93163F9CEF1A}"/>
              </a:ext>
            </a:extLst>
          </p:cNvPr>
          <p:cNvGrpSpPr/>
          <p:nvPr/>
        </p:nvGrpSpPr>
        <p:grpSpPr>
          <a:xfrm>
            <a:off x="318039" y="1322675"/>
            <a:ext cx="4947643" cy="313350"/>
            <a:chOff x="1016089" y="1463949"/>
            <a:chExt cx="2016000" cy="318924"/>
          </a:xfrm>
        </p:grpSpPr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5C9D86F3-194F-0954-1D2E-97B26A6B9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963" y="1463949"/>
              <a:ext cx="434263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Data Flow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96" name="直線コネクタ 4">
              <a:extLst>
                <a:ext uri="{FF2B5EF4-FFF2-40B4-BE49-F238E27FC236}">
                  <a16:creationId xmlns:a16="http://schemas.microsoft.com/office/drawing/2014/main" id="{9B9208B1-75FF-3F85-4461-28FCBA733D46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6" name="グループ化 3">
            <a:extLst>
              <a:ext uri="{FF2B5EF4-FFF2-40B4-BE49-F238E27FC236}">
                <a16:creationId xmlns:a16="http://schemas.microsoft.com/office/drawing/2014/main" id="{C06F1783-9D32-11EC-0711-69DA16ABE135}"/>
              </a:ext>
            </a:extLst>
          </p:cNvPr>
          <p:cNvGrpSpPr/>
          <p:nvPr/>
        </p:nvGrpSpPr>
        <p:grpSpPr>
          <a:xfrm>
            <a:off x="5546371" y="1341779"/>
            <a:ext cx="4056285" cy="299819"/>
            <a:chOff x="1016089" y="1463949"/>
            <a:chExt cx="2016000" cy="318924"/>
          </a:xfrm>
        </p:grpSpPr>
        <p:sp>
          <p:nvSpPr>
            <p:cNvPr id="127" name="Rectangle 2">
              <a:extLst>
                <a:ext uri="{FF2B5EF4-FFF2-40B4-BE49-F238E27FC236}">
                  <a16:creationId xmlns:a16="http://schemas.microsoft.com/office/drawing/2014/main" id="{5C21D102-FC38-0AA8-BFA4-F93E9355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398" y="1463949"/>
              <a:ext cx="351395" cy="318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36000" rIns="36000" bIns="36000" anchor="b" anchorCtr="0">
              <a:spAutoFit/>
            </a:bodyPr>
            <a:lstStyle>
              <a:lvl1pPr>
                <a:spcBef>
                  <a:spcPct val="30000"/>
                </a:spcBef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476250" indent="-285750">
                <a:spcBef>
                  <a:spcPct val="30000"/>
                </a:spcBef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889000" indent="-222250">
                <a:spcBef>
                  <a:spcPct val="30000"/>
                </a:spcBef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414463" indent="-247650">
                <a:spcBef>
                  <a:spcPct val="30000"/>
                </a:spcBef>
                <a:buSzPct val="70000"/>
                <a:buFont typeface="Wingdings" panose="05000000000000000000" pitchFamily="2" charset="2"/>
                <a:buChar char="l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1833563" indent="-228600">
                <a:spcBef>
                  <a:spcPct val="30000"/>
                </a:spcBef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2907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6pPr>
              <a:lvl7pPr marL="27479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7pPr>
              <a:lvl8pPr marL="32051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8pPr>
              <a:lvl9pPr marL="3662363" indent="-228600" eaLnBrk="0" fontAlgn="base" hangingPunct="0">
                <a:spcBef>
                  <a:spcPct val="30000"/>
                </a:spcBef>
                <a:spcAft>
                  <a:spcPct val="0"/>
                </a:spcAft>
                <a:buSzPct val="70000"/>
                <a:buChar char="–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メイリオ" panose="020B0604030504040204" pitchFamily="50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+mj-lt"/>
                  <a:ea typeface="Meiryo UI"/>
                </a:rPr>
                <a:t>Details</a:t>
              </a:r>
              <a:endPara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+mj-lt"/>
                <a:ea typeface="Meiryo UI"/>
              </a:endParaRPr>
            </a:p>
          </p:txBody>
        </p:sp>
        <p:cxnSp>
          <p:nvCxnSpPr>
            <p:cNvPr id="128" name="直線コネクタ 4">
              <a:extLst>
                <a:ext uri="{FF2B5EF4-FFF2-40B4-BE49-F238E27FC236}">
                  <a16:creationId xmlns:a16="http://schemas.microsoft.com/office/drawing/2014/main" id="{591E55C6-E972-8843-6389-68408E406BF9}"/>
                </a:ext>
              </a:extLst>
            </p:cNvPr>
            <p:cNvCxnSpPr/>
            <p:nvPr/>
          </p:nvCxnSpPr>
          <p:spPr bwMode="auto">
            <a:xfrm>
              <a:off x="1016089" y="1782873"/>
              <a:ext cx="2016000" cy="0"/>
            </a:xfrm>
            <a:prstGeom prst="line">
              <a:avLst/>
            </a:prstGeom>
            <a:solidFill>
              <a:srgbClr val="FF66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B703834-E084-41B9-AF35-C0FF489DF15E}"/>
              </a:ext>
            </a:extLst>
          </p:cNvPr>
          <p:cNvGrpSpPr/>
          <p:nvPr/>
        </p:nvGrpSpPr>
        <p:grpSpPr>
          <a:xfrm>
            <a:off x="303340" y="2034265"/>
            <a:ext cx="4962342" cy="3877531"/>
            <a:chOff x="325753" y="2034264"/>
            <a:chExt cx="4802539" cy="387753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68ACB3-714D-CC2B-6A25-6C4FFD756184}"/>
                </a:ext>
              </a:extLst>
            </p:cNvPr>
            <p:cNvGrpSpPr/>
            <p:nvPr/>
          </p:nvGrpSpPr>
          <p:grpSpPr>
            <a:xfrm>
              <a:off x="2448110" y="2034264"/>
              <a:ext cx="2680182" cy="3877531"/>
              <a:chOff x="2448110" y="2065899"/>
              <a:chExt cx="2680182" cy="384589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5926E4D-C8B7-02AC-FAEE-34A048E92079}"/>
                  </a:ext>
                </a:extLst>
              </p:cNvPr>
              <p:cNvGrpSpPr/>
              <p:nvPr/>
            </p:nvGrpSpPr>
            <p:grpSpPr>
              <a:xfrm>
                <a:off x="2448110" y="2065899"/>
                <a:ext cx="2680182" cy="3845896"/>
                <a:chOff x="2448110" y="2065899"/>
                <a:chExt cx="2680182" cy="3845896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12B3C68-3149-EA51-FE6B-8CB5ADB1C7CF}"/>
                    </a:ext>
                  </a:extLst>
                </p:cNvPr>
                <p:cNvSpPr/>
                <p:nvPr/>
              </p:nvSpPr>
              <p:spPr bwMode="auto">
                <a:xfrm>
                  <a:off x="2448111" y="2065899"/>
                  <a:ext cx="2680181" cy="38458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1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B46C4F-369C-4CE5-A6F9-2695C2E44E5A}"/>
                    </a:ext>
                  </a:extLst>
                </p:cNvPr>
                <p:cNvSpPr txBox="1"/>
                <p:nvPr/>
              </p:nvSpPr>
              <p:spPr>
                <a:xfrm>
                  <a:off x="2448110" y="2077525"/>
                  <a:ext cx="982970" cy="15946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0" rtlCol="0">
                  <a:spAutoFit/>
                </a:bodyPr>
                <a:lstStyle/>
                <a:p>
                  <a:r>
                    <a:rPr kumimoji="1" lang="en-US" sz="800" i="1">
                      <a:latin typeface="+mn-lt"/>
                      <a:ea typeface="+mn-ea"/>
                    </a:rPr>
                    <a:t>Data Exploration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9987A72-FCBC-C78F-AE17-524D2607CD84}"/>
                  </a:ext>
                </a:extLst>
              </p:cNvPr>
              <p:cNvGrpSpPr/>
              <p:nvPr/>
            </p:nvGrpSpPr>
            <p:grpSpPr>
              <a:xfrm>
                <a:off x="2483851" y="2953389"/>
                <a:ext cx="2617356" cy="2715556"/>
                <a:chOff x="2483851" y="2953389"/>
                <a:chExt cx="2617356" cy="271555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1DFAD16-CB08-DE9A-76F8-B89B1F60D52B}"/>
                    </a:ext>
                  </a:extLst>
                </p:cNvPr>
                <p:cNvGrpSpPr/>
                <p:nvPr/>
              </p:nvGrpSpPr>
              <p:grpSpPr>
                <a:xfrm>
                  <a:off x="3985188" y="5200726"/>
                  <a:ext cx="1045262" cy="468219"/>
                  <a:chOff x="3985188" y="5200726"/>
                  <a:chExt cx="1045262" cy="468219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501A5534-6B00-F762-7D4E-0BADDE3A51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5188" y="5200726"/>
                    <a:ext cx="1045262" cy="296856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36000" tIns="36000" rIns="36000" bIns="0" numCol="1" rtlCol="0" anchor="ctr" anchorCtr="1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1200" b="1" i="0" u="none" strike="noStrike" cap="none" normalizeH="0" baseline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34005C2C-028D-04E3-D8F4-AF76A4B1C8CB}"/>
                      </a:ext>
                    </a:extLst>
                  </p:cNvPr>
                  <p:cNvSpPr txBox="1"/>
                  <p:nvPr/>
                </p:nvSpPr>
                <p:spPr>
                  <a:xfrm>
                    <a:off x="4058085" y="5201706"/>
                    <a:ext cx="899465" cy="467239"/>
                  </a:xfrm>
                  <a:prstGeom prst="rect">
                    <a:avLst/>
                  </a:prstGeom>
                  <a:noFill/>
                </p:spPr>
                <p:txBody>
                  <a:bodyPr wrap="square" lIns="36000" tIns="36000" rIns="36000" bIns="0" rtlCol="0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+mn-lt"/>
                        <a:ea typeface="+mn-ea"/>
                      </a:rPr>
                      <a:t>Clean</a:t>
                    </a:r>
                    <a:r>
                      <a:rPr kumimoji="1" lang="en-US" sz="1400">
                        <a:latin typeface="+mn-lt"/>
                        <a:ea typeface="+mn-ea"/>
                      </a:rPr>
                      <a:t> Data</a:t>
                    </a: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1A4336F-BA8E-D550-DA5C-F6D0978CD103}"/>
                    </a:ext>
                  </a:extLst>
                </p:cNvPr>
                <p:cNvGrpSpPr/>
                <p:nvPr/>
              </p:nvGrpSpPr>
              <p:grpSpPr>
                <a:xfrm>
                  <a:off x="2483851" y="2953389"/>
                  <a:ext cx="2617356" cy="1813259"/>
                  <a:chOff x="2483851" y="2953389"/>
                  <a:chExt cx="2617356" cy="1813259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7FD4ED9B-3BD9-DF3D-FF76-0C9A91C85AC8}"/>
                      </a:ext>
                    </a:extLst>
                  </p:cNvPr>
                  <p:cNvGrpSpPr/>
                  <p:nvPr/>
                </p:nvGrpSpPr>
                <p:grpSpPr>
                  <a:xfrm>
                    <a:off x="2483851" y="2953389"/>
                    <a:ext cx="2617356" cy="1813259"/>
                    <a:chOff x="2578798" y="2872802"/>
                    <a:chExt cx="2617356" cy="1813259"/>
                  </a:xfrm>
                </p:grpSpPr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E5DCE7CD-4D4E-6F71-1ED4-3116BAFE78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78798" y="2872802"/>
                      <a:ext cx="2617356" cy="1813259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E7340A8F-EFAF-D11D-DB91-982240AE1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57486" y="2941344"/>
                      <a:ext cx="802531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Python</a:t>
                      </a:r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E10E3DC-EF70-1B1E-ED31-4CB855C10ACC}"/>
                      </a:ext>
                    </a:extLst>
                  </p:cNvPr>
                  <p:cNvGrpSpPr/>
                  <p:nvPr/>
                </p:nvGrpSpPr>
                <p:grpSpPr>
                  <a:xfrm>
                    <a:off x="2542731" y="3409689"/>
                    <a:ext cx="1101735" cy="1119639"/>
                    <a:chOff x="2542731" y="3409689"/>
                    <a:chExt cx="1101735" cy="1119639"/>
                  </a:xfrm>
                </p:grpSpPr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104CF63E-76E3-24B0-D541-30A12913A6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542731" y="3411144"/>
                      <a:ext cx="1037755" cy="1118184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5E23E6B-EE20-53B3-7258-6302D1B2B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42731" y="3409689"/>
                      <a:ext cx="1101735" cy="5903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Pandas,</a:t>
                      </a:r>
                    </a:p>
                    <a:p>
                      <a:r>
                        <a:rPr lang="en-US" sz="1200" err="1">
                          <a:latin typeface="+mn-lt"/>
                          <a:ea typeface="+mn-ea"/>
                        </a:rPr>
                        <a:t>Matplot</a:t>
                      </a:r>
                      <a:r>
                        <a:rPr lang="en-US" sz="1200">
                          <a:latin typeface="+mn-lt"/>
                          <a:ea typeface="+mn-ea"/>
                        </a:rPr>
                        <a:t>, Seaborn</a:t>
                      </a:r>
                      <a:endParaRPr kumimoji="1" lang="en-US" sz="1200">
                        <a:latin typeface="+mn-lt"/>
                        <a:ea typeface="+mn-ea"/>
                      </a:endParaRPr>
                    </a:p>
                  </p:txBody>
                </p: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EA6D2C99-933E-9A59-5C21-3AE323C4EE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45248" y="4042363"/>
                      <a:ext cx="1018147" cy="436972"/>
                      <a:chOff x="2545248" y="4042363"/>
                      <a:chExt cx="1018147" cy="436972"/>
                    </a:xfrm>
                  </p:grpSpPr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B2E74B05-C79B-BD7E-8A57-E8628EC4127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569143" y="4073653"/>
                        <a:ext cx="970356" cy="40568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AC9E11CE-AA4E-5386-609D-BE02B821CA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5248" y="4042363"/>
                        <a:ext cx="1018147" cy="4056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Exploratory Data Analysis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F8EB577-01E6-7FC2-3020-EDEAC661248D}"/>
                      </a:ext>
                    </a:extLst>
                  </p:cNvPr>
                  <p:cNvGrpSpPr/>
                  <p:nvPr/>
                </p:nvGrpSpPr>
                <p:grpSpPr>
                  <a:xfrm>
                    <a:off x="3985188" y="3402016"/>
                    <a:ext cx="1101735" cy="1127312"/>
                    <a:chOff x="3985188" y="3402016"/>
                    <a:chExt cx="1101735" cy="1127312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FEEC535-D9B3-0E08-34B0-80D250C157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85188" y="3409689"/>
                      <a:ext cx="1045261" cy="111963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F4F2E94-F516-12F0-56B6-88EC9D31EE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5188" y="3402016"/>
                      <a:ext cx="1101735" cy="5855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Pandas, </a:t>
                      </a:r>
                      <a:r>
                        <a:rPr lang="en-US" sz="1200" err="1">
                          <a:latin typeface="+mn-lt"/>
                          <a:ea typeface="+mn-ea"/>
                        </a:rPr>
                        <a:t>Numpy</a:t>
                      </a:r>
                      <a:r>
                        <a:rPr lang="en-US" sz="1200">
                          <a:latin typeface="+mn-lt"/>
                          <a:ea typeface="+mn-ea"/>
                        </a:rPr>
                        <a:t>,</a:t>
                      </a:r>
                    </a:p>
                    <a:p>
                      <a:r>
                        <a:rPr lang="en-US" sz="1200">
                          <a:latin typeface="+mn-lt"/>
                          <a:ea typeface="+mn-ea"/>
                        </a:rPr>
                        <a:t>Sklearn</a:t>
                      </a:r>
                      <a:endParaRPr kumimoji="1" lang="en-US" sz="1200">
                        <a:latin typeface="+mn-lt"/>
                        <a:ea typeface="+mn-ea"/>
                      </a:endParaRPr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BFD282B8-B98C-0974-1764-7CE4B24A90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11233" y="4042359"/>
                      <a:ext cx="1052975" cy="436974"/>
                      <a:chOff x="4011233" y="4042359"/>
                      <a:chExt cx="1052975" cy="436974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62F57B32-AC43-F98A-B78F-4B64A5038B5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033944" y="4073650"/>
                        <a:ext cx="954324" cy="40568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B919168B-FEB3-0904-995B-4CDAF0DB15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11233" y="4042359"/>
                        <a:ext cx="1052975" cy="4056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Data </a:t>
                        </a:r>
                      </a:p>
                      <a:p>
                        <a:r>
                          <a:rPr kumimoji="1"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Preprocessing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CFA39D07-0D62-A0E5-D725-933874AD631B}"/>
                      </a:ext>
                    </a:extLst>
                  </p:cNvPr>
                  <p:cNvGrpSpPr/>
                  <p:nvPr/>
                </p:nvGrpSpPr>
                <p:grpSpPr>
                  <a:xfrm>
                    <a:off x="3634647" y="3821012"/>
                    <a:ext cx="317788" cy="452784"/>
                    <a:chOff x="3634647" y="3821012"/>
                    <a:chExt cx="317788" cy="452784"/>
                  </a:xfrm>
                </p:grpSpPr>
                <p:sp>
                  <p:nvSpPr>
                    <p:cNvPr id="91" name="Arc 31">
                      <a:extLst>
                        <a:ext uri="{FF2B5EF4-FFF2-40B4-BE49-F238E27FC236}">
                          <a16:creationId xmlns:a16="http://schemas.microsoft.com/office/drawing/2014/main" id="{5DE652F2-3C31-3D3A-9A98-65EDE50A0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3634647" y="4131625"/>
                      <a:ext cx="317788" cy="142171"/>
                    </a:xfrm>
                    <a:custGeom>
                      <a:avLst/>
                      <a:gdLst>
                        <a:gd name="T0" fmla="*/ 0 w 43200"/>
                        <a:gd name="T1" fmla="*/ 0 h 21680"/>
                        <a:gd name="T2" fmla="*/ 0 w 43200"/>
                        <a:gd name="T3" fmla="*/ 0 h 21680"/>
                        <a:gd name="T4" fmla="*/ 0 w 43200"/>
                        <a:gd name="T5" fmla="*/ 0 h 21680"/>
                        <a:gd name="T6" fmla="*/ 0 60000 65536"/>
                        <a:gd name="T7" fmla="*/ 0 60000 65536"/>
                        <a:gd name="T8" fmla="*/ 0 60000 65536"/>
                        <a:gd name="T9" fmla="*/ 0 w 43200"/>
                        <a:gd name="T10" fmla="*/ 0 h 21680"/>
                        <a:gd name="T11" fmla="*/ 43200 w 43200"/>
                        <a:gd name="T12" fmla="*/ 21680 h 2168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3200" h="21680" fill="none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</a:path>
                        <a:path w="43200" h="21680" stroke="0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  <a:lnTo>
                            <a:pt x="21600" y="21600"/>
                          </a:lnTo>
                          <a:lnTo>
                            <a:pt x="0" y="21679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bg2">
                          <a:lumMod val="90000"/>
                        </a:schemeClr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 wrap="none" lIns="180000" tIns="72000" rIns="180000" bIns="72000" anchor="ctr"/>
                    <a:lstStyle/>
                    <a:p>
                      <a:pPr>
                        <a:defRPr/>
                      </a:pPr>
                      <a:endParaRPr lang="ja-JP" altLang="en-US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92" name="Arc 32">
                      <a:extLst>
                        <a:ext uri="{FF2B5EF4-FFF2-40B4-BE49-F238E27FC236}">
                          <a16:creationId xmlns:a16="http://schemas.microsoft.com/office/drawing/2014/main" id="{3AA2A16C-491E-8787-B067-C6C2F9E400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H="1">
                      <a:off x="3634647" y="3821012"/>
                      <a:ext cx="317788" cy="142171"/>
                    </a:xfrm>
                    <a:custGeom>
                      <a:avLst/>
                      <a:gdLst>
                        <a:gd name="T0" fmla="*/ 0 w 43200"/>
                        <a:gd name="T1" fmla="*/ 0 h 21680"/>
                        <a:gd name="T2" fmla="*/ 0 w 43200"/>
                        <a:gd name="T3" fmla="*/ 0 h 21680"/>
                        <a:gd name="T4" fmla="*/ 0 w 43200"/>
                        <a:gd name="T5" fmla="*/ 0 h 21680"/>
                        <a:gd name="T6" fmla="*/ 0 60000 65536"/>
                        <a:gd name="T7" fmla="*/ 0 60000 65536"/>
                        <a:gd name="T8" fmla="*/ 0 60000 65536"/>
                        <a:gd name="T9" fmla="*/ 0 w 43200"/>
                        <a:gd name="T10" fmla="*/ 0 h 21680"/>
                        <a:gd name="T11" fmla="*/ 43200 w 43200"/>
                        <a:gd name="T12" fmla="*/ 21680 h 2168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3200" h="21680" fill="none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</a:path>
                        <a:path w="43200" h="21680" stroke="0" extrusionOk="0">
                          <a:moveTo>
                            <a:pt x="0" y="21679"/>
                          </a:moveTo>
                          <a:cubicBezTo>
                            <a:pt x="0" y="21653"/>
                            <a:pt x="0" y="21626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3529" y="-1"/>
                            <a:pt x="43199" y="9670"/>
                            <a:pt x="43200" y="21599"/>
                          </a:cubicBezTo>
                          <a:lnTo>
                            <a:pt x="21600" y="21600"/>
                          </a:lnTo>
                          <a:lnTo>
                            <a:pt x="0" y="21679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chemeClr val="bg2">
                          <a:lumMod val="90000"/>
                        </a:schemeClr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 wrap="none" lIns="180000" tIns="72000" rIns="180000" bIns="72000" anchor="ctr"/>
                    <a:lstStyle/>
                    <a:p>
                      <a:pPr>
                        <a:defRPr/>
                      </a:pPr>
                      <a:endParaRPr lang="ja-JP" altLang="en-US">
                        <a:latin typeface="+mn-ea"/>
                        <a:ea typeface="+mn-ea"/>
                      </a:endParaRPr>
                    </a:p>
                  </p:txBody>
                </p:sp>
              </p:grpSp>
              <p:pic>
                <p:nvPicPr>
                  <p:cNvPr id="124" name="Graphic 123" descr="Badge 3 outline">
                    <a:extLst>
                      <a:ext uri="{FF2B5EF4-FFF2-40B4-BE49-F238E27FC236}">
                        <a16:creationId xmlns:a16="http://schemas.microsoft.com/office/drawing/2014/main" id="{DCF01018-7B83-E908-5BBC-C2033BFD8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80206" y="3540633"/>
                    <a:ext cx="203083" cy="2206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Graphic 124" descr="Badge 4 outline">
                  <a:extLst>
                    <a:ext uri="{FF2B5EF4-FFF2-40B4-BE49-F238E27FC236}">
                      <a16:creationId xmlns:a16="http://schemas.microsoft.com/office/drawing/2014/main" id="{583508FE-0964-F111-1B7A-7A3A85195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4212" y="4854773"/>
                  <a:ext cx="191232" cy="207751"/>
                </a:xfrm>
                <a:prstGeom prst="rect">
                  <a:avLst/>
                </a:prstGeom>
              </p:spPr>
            </p:pic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E612D442-1E02-D7BB-53D9-E22487A18832}"/>
                    </a:ext>
                  </a:extLst>
                </p:cNvPr>
                <p:cNvCxnSpPr>
                  <a:cxnSpLocks/>
                  <a:stCxn id="45" idx="2"/>
                  <a:endCxn id="58" idx="0"/>
                </p:cNvCxnSpPr>
                <p:nvPr/>
              </p:nvCxnSpPr>
              <p:spPr bwMode="auto">
                <a:xfrm flipH="1">
                  <a:off x="4507818" y="4529328"/>
                  <a:ext cx="1" cy="672378"/>
                </a:xfrm>
                <a:prstGeom prst="straightConnector1">
                  <a:avLst/>
                </a:prstGeom>
                <a:solidFill>
                  <a:srgbClr val="FF66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408EC0-C503-1184-4C19-7700667CDAE2}"/>
                </a:ext>
              </a:extLst>
            </p:cNvPr>
            <p:cNvGrpSpPr/>
            <p:nvPr/>
          </p:nvGrpSpPr>
          <p:grpSpPr>
            <a:xfrm>
              <a:off x="325753" y="2034264"/>
              <a:ext cx="2122358" cy="3877531"/>
              <a:chOff x="325753" y="2034264"/>
              <a:chExt cx="2122358" cy="387753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AA1920E-71BC-D034-6F07-40DB73F86CA1}"/>
                  </a:ext>
                </a:extLst>
              </p:cNvPr>
              <p:cNvGrpSpPr/>
              <p:nvPr/>
            </p:nvGrpSpPr>
            <p:grpSpPr>
              <a:xfrm>
                <a:off x="325753" y="2034264"/>
                <a:ext cx="1979855" cy="3877531"/>
                <a:chOff x="325753" y="2034264"/>
                <a:chExt cx="1979855" cy="387753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8F72F23-F95B-EBEC-C183-63CBF3A1929F}"/>
                    </a:ext>
                  </a:extLst>
                </p:cNvPr>
                <p:cNvSpPr/>
                <p:nvPr/>
              </p:nvSpPr>
              <p:spPr bwMode="auto">
                <a:xfrm>
                  <a:off x="325753" y="2034264"/>
                  <a:ext cx="1979855" cy="387753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36000" tIns="36000" rIns="36000" bIns="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1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56EAF3C-3E2E-DFA6-05BA-49C2E85265D9}"/>
                    </a:ext>
                  </a:extLst>
                </p:cNvPr>
                <p:cNvSpPr txBox="1"/>
                <p:nvPr/>
              </p:nvSpPr>
              <p:spPr>
                <a:xfrm>
                  <a:off x="356682" y="2045891"/>
                  <a:ext cx="982970" cy="159462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0" rtlCol="0">
                  <a:spAutoFit/>
                </a:bodyPr>
                <a:lstStyle/>
                <a:p>
                  <a:r>
                    <a:rPr kumimoji="1" lang="en-US" sz="800" i="1">
                      <a:latin typeface="+mn-lt"/>
                      <a:ea typeface="+mn-ea"/>
                    </a:rPr>
                    <a:t>Data Acquisition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02226CA-2C17-74FC-F46B-0595E2C6DD2B}"/>
                  </a:ext>
                </a:extLst>
              </p:cNvPr>
              <p:cNvGrpSpPr/>
              <p:nvPr/>
            </p:nvGrpSpPr>
            <p:grpSpPr>
              <a:xfrm>
                <a:off x="403950" y="2221816"/>
                <a:ext cx="2044161" cy="3057188"/>
                <a:chOff x="403950" y="2221816"/>
                <a:chExt cx="2044161" cy="3057188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926DB7F-176C-D217-F2D9-B3D4A36DA5CC}"/>
                    </a:ext>
                  </a:extLst>
                </p:cNvPr>
                <p:cNvCxnSpPr/>
                <p:nvPr/>
              </p:nvCxnSpPr>
              <p:spPr bwMode="auto">
                <a:xfrm>
                  <a:off x="1709007" y="3656290"/>
                  <a:ext cx="739104" cy="0"/>
                </a:xfrm>
                <a:prstGeom prst="straightConnector1">
                  <a:avLst/>
                </a:prstGeom>
                <a:solidFill>
                  <a:srgbClr val="FF66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101" name="Graphic 100" descr="Badge outline">
                  <a:extLst>
                    <a:ext uri="{FF2B5EF4-FFF2-40B4-BE49-F238E27FC236}">
                      <a16:creationId xmlns:a16="http://schemas.microsoft.com/office/drawing/2014/main" id="{9ADC0406-9B86-9505-BC21-9377AAA1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0062" y="3409689"/>
                  <a:ext cx="204201" cy="221840"/>
                </a:xfrm>
                <a:prstGeom prst="rect">
                  <a:avLst/>
                </a:prstGeom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47E5B1DF-C59A-3059-2506-EC4AF3F71672}"/>
                    </a:ext>
                  </a:extLst>
                </p:cNvPr>
                <p:cNvGrpSpPr/>
                <p:nvPr/>
              </p:nvGrpSpPr>
              <p:grpSpPr>
                <a:xfrm>
                  <a:off x="403950" y="2221816"/>
                  <a:ext cx="1820809" cy="3057188"/>
                  <a:chOff x="403950" y="2221816"/>
                  <a:chExt cx="1820809" cy="3057188"/>
                </a:xfrm>
              </p:grpSpPr>
              <p:pic>
                <p:nvPicPr>
                  <p:cNvPr id="100" name="Graphic 99" descr="Badge 1 outline">
                    <a:extLst>
                      <a:ext uri="{FF2B5EF4-FFF2-40B4-BE49-F238E27FC236}">
                        <a16:creationId xmlns:a16="http://schemas.microsoft.com/office/drawing/2014/main" id="{44D523FE-BA79-FE17-CD86-2175F39520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0550" y="2908305"/>
                    <a:ext cx="189866" cy="206267"/>
                  </a:xfrm>
                  <a:prstGeom prst="rect">
                    <a:avLst/>
                  </a:prstGeom>
                </p:spPr>
              </p:pic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C49C10D-2060-3731-63CA-587BF2333671}"/>
                      </a:ext>
                    </a:extLst>
                  </p:cNvPr>
                  <p:cNvGrpSpPr/>
                  <p:nvPr/>
                </p:nvGrpSpPr>
                <p:grpSpPr>
                  <a:xfrm>
                    <a:off x="403950" y="2221816"/>
                    <a:ext cx="847655" cy="307259"/>
                    <a:chOff x="403950" y="2221816"/>
                    <a:chExt cx="847655" cy="307259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3E0624C2-3CA4-C025-005E-D6AA6CA169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03950" y="2221816"/>
                      <a:ext cx="847655" cy="30725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7CF55A49-EB64-CE0C-E4F2-6965442B00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092" y="2221816"/>
                      <a:ext cx="754013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pPr algn="ctr"/>
                      <a:r>
                        <a:rPr kumimoji="1" lang="en-US" sz="1400">
                          <a:latin typeface="+mn-lt"/>
                          <a:ea typeface="+mn-ea"/>
                        </a:rPr>
                        <a:t>Kaggle</a:t>
                      </a:r>
                    </a:p>
                  </p:txBody>
                </p: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7832AB89-9D1A-5890-35AE-8ABC8F34B3EF}"/>
                      </a:ext>
                    </a:extLst>
                  </p:cNvPr>
                  <p:cNvGrpSpPr/>
                  <p:nvPr/>
                </p:nvGrpSpPr>
                <p:grpSpPr>
                  <a:xfrm>
                    <a:off x="1356608" y="2221816"/>
                    <a:ext cx="868151" cy="307259"/>
                    <a:chOff x="1356608" y="2221816"/>
                    <a:chExt cx="868151" cy="30725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id="{97633B9B-F889-5D5E-0E5B-0D2A16FE16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56608" y="2221816"/>
                      <a:ext cx="847655" cy="30725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9C35F43C-13D2-BAD5-DDF4-367EDC895F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9741" y="2231773"/>
                      <a:ext cx="855018" cy="2517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VGChartz</a:t>
                      </a:r>
                    </a:p>
                  </p:txBody>
                </p:sp>
              </p:grp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B6A2670B-2D4F-23D0-CDED-F525436427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74064" y="2762861"/>
                    <a:ext cx="0" cy="541528"/>
                  </a:xfrm>
                  <a:prstGeom prst="straightConnector1">
                    <a:avLst/>
                  </a:prstGeom>
                  <a:solidFill>
                    <a:srgbClr val="FF660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14" name="Connector: Elbow 13">
                    <a:extLst>
                      <a:ext uri="{FF2B5EF4-FFF2-40B4-BE49-F238E27FC236}">
                        <a16:creationId xmlns:a16="http://schemas.microsoft.com/office/drawing/2014/main" id="{3BECD545-7D98-CF75-EA3D-05B7FE0577A0}"/>
                      </a:ext>
                    </a:extLst>
                  </p:cNvPr>
                  <p:cNvCxnSpPr>
                    <a:cxnSpLocks/>
                    <a:stCxn id="4" idx="2"/>
                    <a:endCxn id="3" idx="2"/>
                  </p:cNvCxnSpPr>
                  <p:nvPr/>
                </p:nvCxnSpPr>
                <p:spPr bwMode="auto">
                  <a:xfrm rot="16200000" flipH="1">
                    <a:off x="1304107" y="2052746"/>
                    <a:ext cx="12700" cy="952658"/>
                  </a:xfrm>
                  <a:prstGeom prst="bentConnector3">
                    <a:avLst>
                      <a:gd name="adj1" fmla="val 1800000"/>
                    </a:avLst>
                  </a:prstGeom>
                  <a:solidFill>
                    <a:srgbClr val="FF6600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313089D-72A8-E7B2-FE75-D9E8382E2036}"/>
                      </a:ext>
                    </a:extLst>
                  </p:cNvPr>
                  <p:cNvGrpSpPr/>
                  <p:nvPr/>
                </p:nvGrpSpPr>
                <p:grpSpPr>
                  <a:xfrm>
                    <a:off x="613610" y="3330842"/>
                    <a:ext cx="1301374" cy="1948162"/>
                    <a:chOff x="613610" y="3330842"/>
                    <a:chExt cx="1301374" cy="1948162"/>
                  </a:xfrm>
                </p:grpSpPr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9057268B-433B-A065-C201-B11D416E8B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13610" y="3330842"/>
                      <a:ext cx="1268838" cy="1948162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36000" tIns="36000" rIns="36000" bIns="0" numCol="1" rtlCol="0" anchor="ctr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1781712-9D58-4CF3-9C85-73E5DF4D7D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942" y="3360262"/>
                      <a:ext cx="1229042" cy="4672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tIns="36000" rIns="36000" bIns="0" rtlCol="0">
                      <a:spAutoFit/>
                    </a:bodyPr>
                    <a:lstStyle/>
                    <a:p>
                      <a:r>
                        <a:rPr kumimoji="1" lang="en-US" sz="1400">
                          <a:latin typeface="+mn-lt"/>
                          <a:ea typeface="+mn-ea"/>
                        </a:rPr>
                        <a:t>Raw Data in CSV Format</a:t>
                      </a:r>
                    </a:p>
                  </p:txBody>
                </p: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2D1B45EF-C550-8072-DAAB-703FD5A715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9942" y="3886717"/>
                      <a:ext cx="1173396" cy="1329013"/>
                      <a:chOff x="669942" y="3886717"/>
                      <a:chExt cx="1173396" cy="1329013"/>
                    </a:xfrm>
                  </p:grpSpPr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5AC3697F-6982-D642-1793-F336AC76742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9942" y="3886717"/>
                        <a:ext cx="1157396" cy="1329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36000" tIns="36000" rIns="36000" bIns="0" numCol="1" rtlCol="0" anchor="ctr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3A8E8C6A-580A-3B5A-5FB7-D230A786FA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5942" y="3886717"/>
                        <a:ext cx="1157396" cy="13290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36000" tIns="36000" rIns="36000" bIns="0" rtlCol="0">
                        <a:spAutoFit/>
                      </a:bodyPr>
                      <a:lstStyle/>
                      <a:p>
                        <a:pPr marL="0" marR="0" indent="0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1" 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+mn-lt"/>
                            <a:ea typeface="+mn-ea"/>
                          </a:rPr>
                          <a:t>Features:</a:t>
                        </a:r>
                      </a:p>
                      <a:p>
                        <a:pPr marL="0" marR="0" indent="0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lang="en-US" sz="120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</a:rPr>
                          <a:t>Title, Release Year, Genre, Platform, Sales by Region, User &amp; Critic Scores, Rating, etc.</a:t>
                        </a:r>
                        <a:endParaRPr kumimoji="1" lang="en-US" sz="12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F8A149-CFD5-32A9-8494-E3326E3E7483}"/>
              </a:ext>
            </a:extLst>
          </p:cNvPr>
          <p:cNvGrpSpPr/>
          <p:nvPr/>
        </p:nvGrpSpPr>
        <p:grpSpPr>
          <a:xfrm>
            <a:off x="6072781" y="1767091"/>
            <a:ext cx="3440956" cy="2019946"/>
            <a:chOff x="5996047" y="1818669"/>
            <a:chExt cx="3657268" cy="201994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3A9D100-845F-E60F-A030-1FC58E1E74A0}"/>
                </a:ext>
              </a:extLst>
            </p:cNvPr>
            <p:cNvGrpSpPr/>
            <p:nvPr/>
          </p:nvGrpSpPr>
          <p:grpSpPr>
            <a:xfrm>
              <a:off x="5996049" y="1818669"/>
              <a:ext cx="3649061" cy="467239"/>
              <a:chOff x="5996049" y="1818669"/>
              <a:chExt cx="3649061" cy="467239"/>
            </a:xfrm>
          </p:grpSpPr>
          <p:pic>
            <p:nvPicPr>
              <p:cNvPr id="99" name="Graphic 98" descr="Badge 1 outline">
                <a:extLst>
                  <a:ext uri="{FF2B5EF4-FFF2-40B4-BE49-F238E27FC236}">
                    <a16:creationId xmlns:a16="http://schemas.microsoft.com/office/drawing/2014/main" id="{5DB24259-510C-53D0-D3A8-91CF3AF09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96049" y="1869993"/>
                <a:ext cx="189105" cy="221149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95C08DC-A326-EC4E-C19A-2AD7B5F18690}"/>
                  </a:ext>
                </a:extLst>
              </p:cNvPr>
              <p:cNvSpPr txBox="1"/>
              <p:nvPr/>
            </p:nvSpPr>
            <p:spPr>
              <a:xfrm>
                <a:off x="6286499" y="1818669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Sourcing dataset from Kaggle that met the requirements of the project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F40AA9D-7224-B4F8-8B84-9BF8FE1B5345}"/>
                </a:ext>
              </a:extLst>
            </p:cNvPr>
            <p:cNvGrpSpPr/>
            <p:nvPr/>
          </p:nvGrpSpPr>
          <p:grpSpPr>
            <a:xfrm>
              <a:off x="5996049" y="3371376"/>
              <a:ext cx="3649061" cy="467239"/>
              <a:chOff x="5996049" y="3371376"/>
              <a:chExt cx="3649061" cy="467239"/>
            </a:xfrm>
          </p:grpSpPr>
          <p:pic>
            <p:nvPicPr>
              <p:cNvPr id="97" name="Graphic 96" descr="Badge 4 outline">
                <a:extLst>
                  <a:ext uri="{FF2B5EF4-FFF2-40B4-BE49-F238E27FC236}">
                    <a16:creationId xmlns:a16="http://schemas.microsoft.com/office/drawing/2014/main" id="{7DB99372-2B7D-273F-6C58-D8C3A0A7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96049" y="3410380"/>
                <a:ext cx="189105" cy="221149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DA39829-B064-0DA8-9EF5-6C17E8DF794F}"/>
                  </a:ext>
                </a:extLst>
              </p:cNvPr>
              <p:cNvSpPr txBox="1"/>
              <p:nvPr/>
            </p:nvSpPr>
            <p:spPr>
              <a:xfrm>
                <a:off x="6286499" y="3371376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lang="en-US" sz="1400">
                    <a:latin typeface="+mn-lt"/>
                    <a:ea typeface="+mn-ea"/>
                  </a:rPr>
                  <a:t>Getting clean data for </a:t>
                </a:r>
                <a:r>
                  <a:rPr kumimoji="1" lang="en-US" sz="1400">
                    <a:latin typeface="+mn-lt"/>
                    <a:ea typeface="+mn-ea"/>
                  </a:rPr>
                  <a:t>model development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304D27-7FFC-450A-52AB-3E5162A39D76}"/>
                </a:ext>
              </a:extLst>
            </p:cNvPr>
            <p:cNvGrpSpPr/>
            <p:nvPr/>
          </p:nvGrpSpPr>
          <p:grpSpPr>
            <a:xfrm>
              <a:off x="5996047" y="2853807"/>
              <a:ext cx="3649063" cy="467239"/>
              <a:chOff x="5996047" y="2853807"/>
              <a:chExt cx="3649063" cy="467239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FEEFF2B-50FF-2F80-8162-484D28890FBB}"/>
                  </a:ext>
                </a:extLst>
              </p:cNvPr>
              <p:cNvSpPr txBox="1"/>
              <p:nvPr/>
            </p:nvSpPr>
            <p:spPr>
              <a:xfrm>
                <a:off x="6286499" y="2853807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Conducting exploratory </a:t>
                </a:r>
                <a:r>
                  <a:rPr lang="en-US" sz="1400">
                    <a:latin typeface="+mn-lt"/>
                    <a:ea typeface="+mn-ea"/>
                  </a:rPr>
                  <a:t>d</a:t>
                </a:r>
                <a:r>
                  <a:rPr kumimoji="1" lang="en-US" sz="1400">
                    <a:latin typeface="+mn-lt"/>
                    <a:ea typeface="+mn-ea"/>
                  </a:rPr>
                  <a:t>ata </a:t>
                </a:r>
                <a:r>
                  <a:rPr lang="en-US" sz="1400">
                    <a:latin typeface="+mn-lt"/>
                    <a:ea typeface="+mn-ea"/>
                  </a:rPr>
                  <a:t>a</a:t>
                </a:r>
                <a:r>
                  <a:rPr kumimoji="1" lang="en-US" sz="1400">
                    <a:latin typeface="+mn-lt"/>
                    <a:ea typeface="+mn-ea"/>
                  </a:rPr>
                  <a:t>nalysis and data </a:t>
                </a:r>
                <a:r>
                  <a:rPr lang="en-US" sz="1400">
                    <a:latin typeface="+mn-lt"/>
                    <a:ea typeface="+mn-ea"/>
                  </a:rPr>
                  <a:t>p</a:t>
                </a:r>
                <a:r>
                  <a:rPr kumimoji="1" lang="en-US" sz="1400">
                    <a:latin typeface="+mn-lt"/>
                    <a:ea typeface="+mn-ea"/>
                  </a:rPr>
                  <a:t>reprocessing  </a:t>
                </a:r>
              </a:p>
            </p:txBody>
          </p:sp>
          <p:pic>
            <p:nvPicPr>
              <p:cNvPr id="76" name="Graphic 75" descr="Badge 3 outline">
                <a:extLst>
                  <a:ext uri="{FF2B5EF4-FFF2-40B4-BE49-F238E27FC236}">
                    <a16:creationId xmlns:a16="http://schemas.microsoft.com/office/drawing/2014/main" id="{C87DF238-C270-CF2C-937C-2E05F1622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6047" y="2893423"/>
                <a:ext cx="189105" cy="221149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6EDB2DA-CC49-A8EB-DD38-C92E6737DD6F}"/>
                </a:ext>
              </a:extLst>
            </p:cNvPr>
            <p:cNvGrpSpPr/>
            <p:nvPr/>
          </p:nvGrpSpPr>
          <p:grpSpPr>
            <a:xfrm>
              <a:off x="5996047" y="2336238"/>
              <a:ext cx="3657268" cy="467239"/>
              <a:chOff x="5996047" y="2336238"/>
              <a:chExt cx="3657268" cy="46723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BE2350A-D31C-596C-4591-3AAD6D5AE7AC}"/>
                  </a:ext>
                </a:extLst>
              </p:cNvPr>
              <p:cNvSpPr txBox="1"/>
              <p:nvPr/>
            </p:nvSpPr>
            <p:spPr>
              <a:xfrm>
                <a:off x="6294704" y="2336238"/>
                <a:ext cx="3358611" cy="467239"/>
              </a:xfrm>
              <a:prstGeom prst="rect">
                <a:avLst/>
              </a:prstGeom>
              <a:noFill/>
            </p:spPr>
            <p:txBody>
              <a:bodyPr wrap="square" lIns="36000" tIns="36000" rIns="36000" bIns="0" rtlCol="0">
                <a:spAutoFit/>
              </a:bodyPr>
              <a:lstStyle/>
              <a:p>
                <a:r>
                  <a:rPr kumimoji="1" lang="en-US" sz="1400">
                    <a:latin typeface="+mn-lt"/>
                    <a:ea typeface="+mn-ea"/>
                  </a:rPr>
                  <a:t>Loading CSV data file into Python using Pandas</a:t>
                </a:r>
              </a:p>
            </p:txBody>
          </p:sp>
          <p:pic>
            <p:nvPicPr>
              <p:cNvPr id="77" name="Graphic 76" descr="Badge outline">
                <a:extLst>
                  <a:ext uri="{FF2B5EF4-FFF2-40B4-BE49-F238E27FC236}">
                    <a16:creationId xmlns:a16="http://schemas.microsoft.com/office/drawing/2014/main" id="{E041BF19-F61A-6106-EC19-E504EE001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96047" y="2385265"/>
                <a:ext cx="189105" cy="221149"/>
              </a:xfrm>
              <a:prstGeom prst="rect">
                <a:avLst/>
              </a:prstGeom>
            </p:spPr>
          </p:pic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81F4F70-42AD-DAD4-EAC9-0CD75EC2A2D6}"/>
              </a:ext>
            </a:extLst>
          </p:cNvPr>
          <p:cNvSpPr txBox="1"/>
          <p:nvPr/>
        </p:nvSpPr>
        <p:spPr>
          <a:xfrm>
            <a:off x="6069256" y="4013869"/>
            <a:ext cx="3436554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Acquiring dataset with relevant features to answer the key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Handling missing data from the dataset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E86FAA1-DEF2-6525-9D8F-B29E447E1B28}"/>
              </a:ext>
            </a:extLst>
          </p:cNvPr>
          <p:cNvSpPr/>
          <p:nvPr/>
        </p:nvSpPr>
        <p:spPr bwMode="auto">
          <a:xfrm>
            <a:off x="5538485" y="1749775"/>
            <a:ext cx="452061" cy="20670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Description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A40630-DE55-85CC-B060-6E2CDD221899}"/>
              </a:ext>
            </a:extLst>
          </p:cNvPr>
          <p:cNvCxnSpPr/>
          <p:nvPr/>
        </p:nvCxnSpPr>
        <p:spPr bwMode="auto">
          <a:xfrm flipH="1" flipV="1">
            <a:off x="5546372" y="3899405"/>
            <a:ext cx="4056287" cy="47749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0B239E0-F60D-41BD-9027-9CBB147320CA}"/>
              </a:ext>
            </a:extLst>
          </p:cNvPr>
          <p:cNvSpPr/>
          <p:nvPr/>
        </p:nvSpPr>
        <p:spPr bwMode="auto">
          <a:xfrm>
            <a:off x="5538485" y="3987734"/>
            <a:ext cx="452061" cy="98235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Complexity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00AAA09-85FE-BBDD-6F28-0F249686B04C}"/>
              </a:ext>
            </a:extLst>
          </p:cNvPr>
          <p:cNvSpPr/>
          <p:nvPr/>
        </p:nvSpPr>
        <p:spPr bwMode="auto">
          <a:xfrm>
            <a:off x="5546372" y="5140991"/>
            <a:ext cx="452061" cy="101622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36000" tIns="36000" rIns="3600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</a:rPr>
              <a:t>Resolution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C703441-B1EC-442D-46E5-E44B686BFDF5}"/>
              </a:ext>
            </a:extLst>
          </p:cNvPr>
          <p:cNvSpPr txBox="1"/>
          <p:nvPr/>
        </p:nvSpPr>
        <p:spPr>
          <a:xfrm>
            <a:off x="6069256" y="5150651"/>
            <a:ext cx="3436554" cy="898126"/>
          </a:xfrm>
          <a:prstGeom prst="rect">
            <a:avLst/>
          </a:prstGeom>
          <a:noFill/>
        </p:spPr>
        <p:txBody>
          <a:bodyPr wrap="square" lIns="36000" tIns="36000" rIns="3600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Dropped unnecessary records with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1400">
                <a:latin typeface="+mn-lt"/>
                <a:ea typeface="+mn-ea"/>
              </a:rPr>
              <a:t>Replaced </a:t>
            </a:r>
            <a:r>
              <a:rPr kumimoji="1" lang="en-US" sz="1400" i="1">
                <a:latin typeface="+mn-lt"/>
                <a:ea typeface="+mn-ea"/>
              </a:rPr>
              <a:t>null </a:t>
            </a:r>
            <a:r>
              <a:rPr kumimoji="1" lang="en-US" sz="1400">
                <a:latin typeface="+mn-lt"/>
                <a:ea typeface="+mn-ea"/>
              </a:rPr>
              <a:t>values with the imputed data from the respective columns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617E30-D9D0-21A4-0B2B-277BB33F8537}"/>
              </a:ext>
            </a:extLst>
          </p:cNvPr>
          <p:cNvCxnSpPr/>
          <p:nvPr/>
        </p:nvCxnSpPr>
        <p:spPr bwMode="auto">
          <a:xfrm flipH="1">
            <a:off x="5546372" y="5055539"/>
            <a:ext cx="4056287" cy="0"/>
          </a:xfrm>
          <a:prstGeom prst="line">
            <a:avLst/>
          </a:prstGeom>
          <a:solidFill>
            <a:srgbClr val="FF6600"/>
          </a:solidFill>
          <a:ln w="12700" cap="flat" cmpd="sng" algn="ctr">
            <a:solidFill>
              <a:schemeClr val="tx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84536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er.6">
  <a:themeElements>
    <a:clrScheme name="NSP（パワポ）">
      <a:dk1>
        <a:srgbClr val="4A4A4A"/>
      </a:dk1>
      <a:lt1>
        <a:srgbClr val="FFFFFF"/>
      </a:lt1>
      <a:dk2>
        <a:srgbClr val="202C5C"/>
      </a:dk2>
      <a:lt2>
        <a:srgbClr val="D8D8D8"/>
      </a:lt2>
      <a:accent1>
        <a:srgbClr val="E2F1FA"/>
      </a:accent1>
      <a:accent2>
        <a:srgbClr val="FFA29D"/>
      </a:accent2>
      <a:accent3>
        <a:srgbClr val="FFE5E5"/>
      </a:accent3>
      <a:accent4>
        <a:srgbClr val="4CA198"/>
      </a:accent4>
      <a:accent5>
        <a:srgbClr val="FED292"/>
      </a:accent5>
      <a:accent6>
        <a:srgbClr val="FFF659"/>
      </a:accent6>
      <a:hlink>
        <a:srgbClr val="949494"/>
      </a:hlink>
      <a:folHlink>
        <a:srgbClr val="4D80DD"/>
      </a:folHlink>
    </a:clrScheme>
    <a:fontScheme name="MeiryoUI+SegoeUI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20000"/>
            <a:lumOff val="80000"/>
          </a:schemeClr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+mn-lt"/>
            <a:ea typeface="+mn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  <a:txDef>
      <a:spPr>
        <a:noFill/>
      </a:spPr>
      <a:bodyPr wrap="none" lIns="36000" tIns="36000" rIns="36000" bIns="0" rtlCol="0">
        <a:spAutoFit/>
      </a:bodyPr>
      <a:lstStyle>
        <a:defPPr>
          <a:defRPr kumimoji="1" sz="1400" smtClean="0"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FFFF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FFFFFF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AEAEAE"/>
        </a:accent6>
        <a:hlink>
          <a:srgbClr val="8080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_Format（日）ver.6.pptx[読み取り専用]" id="{7FFEA576-6885-4989-B190-EB001D19C483}" vid="{8761501B-10DF-4685-9E7B-300B1BBB7122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EC3CBD6D-19B8-4A24-831A-0DBA16BE8EF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227jNhD9lYVe3AJCQVnWLW9J1gnS7qZB0s2iKILFiBw53NCiQNHeuIH/vSQl5VY7ToB1a6H1k0TSwzOHM4cc8c5jvK4ELE5hit6edyDlzRTUzbvA873yaVsekJwgwREjo5SSNEkwM6Nkpbksa2/vztOgJqgveT0DYQ2axj88YEUEpIgpieMkyIpRwArvyvdAiDOY2DEFiBp9r0JVyxIE/xMbE6ZLqxkufQ9vKyEV2IkuNGi0k83NcPNuAAY/hQYHUM3neIFUN63nWEmlu3ffq5snB/RpnzXmJjyUpQZeGsO2bSVw015wodsh+WJ8WynjpfF9UVmyDg26iVScgvAcboV13U5yKMVs6p7GT9ov5ExRPEdnfVxqrhfG0iVnKL8cWxq/XIAwRC0NE2dKGp7cgN8R1LsDXjYd1/LboUIzO/P2yNLwmy9+c5AMtnYhjxzwEKM4i2geQ5EMwyAP0wQN1Bb/+JaKGbMNjZsW0mXH9ND3jpScOpttwMzNyBcg+14DwiH6fI2qAWSIZrzj/lTqv3Ny8oynuv3fKxhsXhy2FxgzeC5BzFyMGssfuHHWrJl11zab0eVMCDvwaml/V884HrmWmpcT0YbrQxw1Pnu14NQwaFIk/2pCzUXMFE2K2AcGGpxPVYOPY9MvmetGF1crcQ0OoOZ04LWwll3oG0e/Porxe++2GniWHN8jURIVGKQ4IgGhMYQxhhtTZZ/NoaSGy+d5sj+ZKJxAFx/jbSbRsZA5iEd9R7OyVQWyIq02LTkFxZ4suPmDVAzVwcK5/p6rTnRMMo131O0mqqIszhIakRFlo2E8jKIRDfqxqD+fvXZB/d0CfrrfU+DjTz0F/qs2m9J3S38my5k+vAal+yAC69OkEYAkGNLQZH9MiiyP8zzNU9qXA9COhVlvE7u3UtpbRXrbiWTHwL9NTtcXKTi0NUoa5xAiYkEyVrD/i5S3FykdQw9IPqKGpva4exQn268TfHM2ptfIHPATjdNmSmPD2uNtpVJT8+8T1kTmtALF6y5Ou7dfeGmjx/c+YKG3vquc88m1XlOItdwvnXdz2/gRKjuAmM4fDgSUNz82JdLGg4PgJV5ooDfIGneMv7l8y0kieH6S2CIt1t+VNWe7+S/+maqTRklIIEmDJE/iIAyRseEunU+OsTRSsvOa/cYSeL1oB0FWxDQaJkUaZkBoQLLkPyLa3VJvFuzBYFfl+pEPPZHqhwR7SaYHg7Ui/Up1po0k96Wu2/Rx518Q7/vYcsId5EUYg60saRalRZJg0ZMvS+9xjsK+PeN1+F2+FVojDJAFRVpkYUQYIUkOQdYPbs4E6EKq6daoIUAJKfKCsGQ4ikic57D5QmYnqHFb2nZoccysumCQM11XQPEMSlxx0WDIgJIh6zaWNeLp7uburxqWy78ADcTtfjEcAAA=&quot;"/>
    <we:property name="creatorSessionId" value="&quot;d0bd5e29-9095-400e-8003-8e4c88bca2cf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ZXW/rNgz9Kxd+yQYYgx3Hdty3tkuLrrcfaLcOw1AUtESnulUsQ1ayZkX++yjZvv1Y0rTAuiXb8mRTMnV4RB6LzoPHRV1JmJ/CBL0db0+puwnou0+h53tlazs7Oz7ZvTi+Od09GZFZVUaosvZ2HjwDeozmStRTkNYDGX+99j2Q8hzG9q4AWaPvVahrVYIUv2MzmYaMnuLC9/C+kkqDdXlpwKB1O6PpdE9rh99FtCIwI2Z4icw01guslDbdve/VzZWD9HzMOnML7qvSgCjJsbUBL2IIioQFSZKGWTEIeWHthZCmnZLPR/eVpngoynlledgndGOlBQPpOdwa67pdZF/J6cRdjZ7ZL9VUM7xA531UGmHm5OlKcFQ3h5awm0uQRNSCmDjXinhyE35B0J/2RNkM3Krf9jXS6tzbCRbEbz7/0UEibO0eHTjgEcZJFrM8gSLtR2EeDVMkqC3+0T2TU24NTZgW0lXHdN/3DrSaOJ9tLsxo5iuQfa8B4RD9fIu6AUREc9Fxf6rMnzk5esFT3T73BgabG4ftFcYIzxXIqctG8vxZULC0ZzZca6bZ5VRKO/F6YX/XLzgeOEstyrFs0/Uxj5qYvVoKRgxSMeRfKNVcxkyQisFecDDgYqoafAKbccXdMLq8Woqrtwe1YD2vhbXoUp8C/fIkx79G96GJZ8nxvSBO4wLDIQ6CMGAJRAlGa0tll8+gZMTlyzrZHY81jqHLj9FHFtGhVDnIJ2MH07JVhWBJWa3bcgaaP9twekBpjnpv7kL/XuhOdKiYRhsadpNVcZZkKYuDAeODftKP4wELt2NTfzh/64b6mwX8dHdLgY9+2lLgZ4ZeSn9Z+XNVTs3+LWizDSKwukwaAUjDPouo+pOgyPIkz4f5kG3LAWjD0mxrC3trpXRrFel9J5INA/8+OV3dpGDf9ijDJIcIEYsg4wX/v0l5f5PSMfSI5AQNNL3Hw5M8+fg+waezMbtF7oAfGZw0S5IP60+0nUrN6Okj3mTmpAIt6i5Pu7tjUdrs8b3PWJgPf6tciPGtWdGItdwvXHQzazyByk4IaPCbPQnl3bdNi7T24CBFiZcG2B3yJhyKN1fvOUmEL08SH0iLjXdpz9m+/Od/T9fJ4jQKIB2GaZ4mYRQh5/1NOp8cYklSsvGa/c4WeLVoh2FWJCzup8UwyiBgYZCl/xHR7rZ6vWD3epsq109i2BKpfiyw12S611sp0m9UZ9ZI8rb0des+7vwD4v01txrhTnDQz+OMBxkbwCDjCcBa4d4IrXTa9JzS/r/4M+HycBeNei3/rq2mpq6A4TmUuOT7Nm0dlBx5p2cratb+7+O5NYg3kct138S7+S22PwAC9USLshoAAA==&quot;"/>
    <we:property name="isFiltersActionButtonVisible" value="true"/>
    <we:property name="isFooterCollapsed" value="true"/>
    <we:property name="pageDisplayName" value="&quot;Sales Overview&quot;"/>
    <we:property name="pageName" value="&quot;ReportSection&quot;"/>
    <we:property name="pptInsertionSessionID" value="&quot;EB54D884-D238-403D-A9E6-4D3AC271F0E1&quot;"/>
    <we:property name="reportEmbeddedTime" value="&quot;2023-04-09T20:31:23.455Z&quot;"/>
    <we:property name="reportName" value="&quot;games&quot;"/>
    <we:property name="reportState" value="&quot;CONNECTED&quot;"/>
    <we:property name="reportUrl" value="&quot;/groups/me/reports/2a97cd88-a5e0-4fde-854c-1cd20fdd6cd5/ReportSection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96E1D94-BDF4-4BA8-B6FE-ECB78C0D770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bXPiNhD+Kzf+knbG7WAbG5NvCU1u0vZyNNyl0+lkMnoz6CIsVzZcuAz/vSvJhkAILykk5Bo+4dVKevZFu6u17xzK80yg0TnqM+fQOZbypo/UzTvPcZ10luaTyPdpXIsbNeL7YVhv1pvAJbOCyzR3Du+cAqkuKy55PkBCLwjEv69cBwnRRl39lCCRM9fJmMpligT/xiwzDBVqwMauw24zIRXSS3YKVDC97BDY4RmgeD8HsCMiBR+yDiOFpV6wTKqifK55uF6PfBR4IYpZEDVCzGBObkcNzNX8elMDrCXTAvEUAGian0SYxDgK4yYKopqPo6av6QkXRcmCRye3mQK5QRujTKuvBVJ0peIECcfIp1huxblzWlIM+ubfyQy9IweKsAuWmKG04MUIVrrklMnr91qx1x0kQKFj0FhbSdCnYfiLIfXumKd2oCe/thSD3alzWBuDHfDok4EE2ErTnhrgAQujZkhwhJKGH3g4iBtaZSX+k1siBlQTrJga0mVlEd91TpXsmzVLFxoC5xLIrmNBGER/9piygEDRlBel+OeyeKiTszk95eW8NTRoHwy2JRoDPJdIDIzXwsq/cxAWbKbF1WTgTgdCaMarsf5dzem4big5T7uidOupH1mZnVxwAhqEQ4O/gPsZj+kzODT6D0UFMjJlFh9ndlxSM8yMXy3EdXCMck4OnBLWuDoiIOiXe34/kW6njqeV4zp17NWDiNajBqVB4KGal8Qrj8onmZ2v7Wf5AP8zYGqk3W1WhmoA/v9R/dmWx3aYAI1uw/XesxR8H2glioQzQR29x0dFmToemU1+4aqKc/68oEfdrmJdVJ2ak81DyxJ0QmIk7ln7dJCWOGpjc1bAWM5haIxt9eOP3W0GgZ2c91LpBj/Cgj0+deJek7O+09BdAZsP2+6+5ZEpoCM6RCkB6jya/+6XG+htqZ9ukARxjBsoSoJGExMUoTAiYbx/SfCjTQEsKZ4lJbrbPHDrJVd3cYbr6JItPzArPWX+kXGKp8/v9KQE6tMXuJCC/dSGShvqg4OyiHCdC97tPY8pN61uFtQ3lfNPsXxgBbJly929GLDzEmNdt9w8/IKWCCI9Ro1SzgrWt8LAfL0WL8unnMDMM2rjWT9DiudVdKuefuOpDjnu5LDuNEZP/Ohxu9qsPdTEDyjTDDUY/OFYoPTmR6vU70NKdy+QTxP6MtQPwsJyK7mOp++79+a8Ge6FDHcvIaxjs5L9zVwvZK5p/l/HWpb7zVgvdbYmxd5aR8tw287Dyg4MlPE5bMiolazVQ6qY6cfAAnLx/dubv3/v0Kxa6oU9nPIWOHqeLg6LiYe8mCZBQDyKojDBkV5zXxqeq2/Ne3FJbSmIH+S6Q2SJdnpJ9fYe/OecqVcK/eTzuo2BPQP+a/uVAj8/2kIrxm/gRuQl2PPqdb8RJV4cefvXitl1f3LFbf2gaiLs3U399d2l1yxLHi9I1iw+BE9Za64AkX0sN6lCdvAWYFuJ7EWKlom3mYIlCjH2GabEazajIGzUcLz6tdNbwfIgjOvQOWtf/xW8m1iSU1CU0BqlNeQ1CfJIzHAc7F9Oeeb2/kY94V03q5+W+vY1+W2/RT1nuP9Rav1umjBz4nkz/fd1CoiMD2VhX1y/gmphcRZ5tEq4kF93XY/alZ/lExhTjiz6zEcOijxDhLVRyhZ87gPxCaWU0SpWPeJU5ku6yQc/4/G/SEI3mMknAAA=&quot;"/>
    <we:property name="creatorSessionId" value="&quot;76a6f2c4-f458-4be6-a446-bcf10c0dc22c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aW0/jRhT+Kyu/bCu5VRwnjsMbpNkVYrksoVRVhdCZi5NZJh53bGdJEf+9Z8Z2gAAhRBjcLTxlbme+cz9zzJXDRJpImB/AlDtbzo5SF1PQFx88x3Xicu7wcG9/+3jv/GB7f4jTKsmEilNn68rJQI95dirSHKShgJN/nbkOSHkEYzOKQKbcdRKuUxWDFP/wYjMuZTrn167DLxOpNBiSowwybsjOcDuO8W7vVx9vBJqJGR9xmhWzxzxROivHLY90OkEbfK8LIfeDXpdwPJMWqxbm0/vNpRbYQMUZiBgBmLmgS0ibE0a9fj/wu70WCUMzHwmZlVvIfHiZaOQbpTFPjLwGyMVYaUFBOpY/zdOCnStnoGQ+tb+Gd+ZHKteUH/PILsWZyOZI6VQwrs4/G8Gej0CiQK9RYkdaoTzths881txOTtT3geZ4M3O2WtfuAsw2m0FMcXYZyfZ4rPkYsnI4rBOmNS4z9ymPSx22V4F+RQn+yUF/2BFx+oAU0ZLJ/MRCQu2W3vDJqh6CiLUYa4HXp+DRkJPQGGqJf3hJZc6MFRaGYiCdVjbdRjFoNbU0S6+b4c4VkF2nAGER/THhugCEpspEpb8Dld2XyaG9+QuP7NruktTSksoa8iwGFukK+SG6U5C5jQJI+YswgpKWeTONu+NcSrPxzFA5FuNJfcAq13ga1MePJST7d7ZkBp1KiTco9nkGDDIwRPgmqDdw8FoNH2VEgU44syLZzfi0YAZpGHqCF8OU4uldVnjhNAEt0sonq9GeiI3ruAujqy3gLaznMY1eW75mZmofErPcwqVCls1j7G4cWsVc6UP32fNw8acdCfHFz0anhSmnIh7LMuneZLkinjiJmKnsBIg0oUqRb5ggTU7DY0ozrnfmVjq/CV1lXoxdw4ZlESOFoj7Ard9uJ331vVaXxHsLyrXccsc9r80iD6kHXsgi36ceg6AbkeC9Fnk2zIFGv6fnI6r0sjV5jQf/e8r1utBXVC/tHukFXkQ8r9Np94LICwOvedVLg8qCZhYF/6+0vU5Ck/hyG8g8RdKcFTwgk0QNJqCz/0KOWx2dHs11ZZif12ptNgt1iNfxA9YJeoz5vgctL3r6RXyikoO1w0mak79zjrws62FULeDvr9WPlwpMIy5Rni8YYdwKRSS4ZI654/DVDG4FOqkIyFuavjGwVmFgqCxnq2uVXcinbbLgy8X6usN6Uc8+enRhXovA/sZVUUOaHQ2rdFbb6TNqHRKSHgSR3+sTCgF0A9oNm1frvHKnZt12wkvUUeV71X045Y9MZza1pZa7yfltaxSbnx9NlMLZzQkcK8l/OZIwx7qkqhjr7m1t3HRrYDG7iVn+yKXyCzSCWncaQT9Mu8ttBPI1nzLLYWG1llzbvLt95l1xb6S4WwlhHZ2V29/V9Ubqusn/62ir2P2urLfyrUWxt5Zr2d1rdn7oUtfnGQ0fb/n9XaNa36SDc/9bQjsKCA1J0A374AetNgn6bUOzKd8SNvwq7/Nu0O9SEkDUa/se8cMeb95br3FPgnsPgqfdLZWCogRvO5gz5XpsGy/FywFvTgp8NsTiumK8elA8FiF2IBW0ChCGxQedZcFd7a5iveUhHlWepQlQfgQxf4BX5BFixtkT/Jr/gXLsHShdUfat1thfgvsXXbCv6L4lAAA=&quot;"/>
    <we:property name="isFiltersActionButtonVisible" value="true"/>
    <we:property name="isFooterCollapsed" value="true"/>
    <we:property name="pageDisplayName" value="&quot;Genre&quot;"/>
    <we:property name="pageName" value="&quot;ReportSection01b4462a315a8e3675be&quot;"/>
    <we:property name="pptInsertionSessionID" value="&quot;EB54D884-D238-403D-A9E6-4D3AC271F0E1&quot;"/>
    <we:property name="reportEmbeddedTime" value="&quot;2023-04-09T20:34:01.838Z&quot;"/>
    <we:property name="reportName" value="&quot;games&quot;"/>
    <we:property name="reportState" value="&quot;CONNECTED&quot;"/>
    <we:property name="reportUrl" value="&quot;/groups/me/reports/2a97cd88-a5e0-4fde-854c-1cd20fdd6cd5/ReportSection01b4462a315a8e3675b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076EACAB-424A-4221-96A9-4AF316620BF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WW/jNhD+Kwu9bAsYhS4fylviTRZpd1M32aYtimAxIkc2N7SoUpQ3buD/3iEl5XBj52iSJgv7SSSHMx+/OTSUzz0uykLC/ACm6G15O0qdTkGfvgm8jpdfn4vSJGZ+L4sHfhSkyIMg5SSlCiNUXnpb554BPUZzLMoKpFVIk3+edDyQcgRjO8pAltjxCtSlykGKv7EWpiWjK1x0PDwrpNJgVR4ZMGjVzkicxgQl+CEii8CMmOERMlPPHmKhtGnGYTfDlCdxGHU5Rn7A+5jQnrJedTBvl7dGHbChyg2InADYOR7zLIIoSNiA9dIu+gMI7XwmpGlE0vnuWaHp3MTGvLD0fVLFAQGoZazIcXucsOPtaTV1wg3/ZZX+VaGe0warB8ta8tw7ahfo+Zf2YZ2mmVWRG2FI0jsWHNXn99Yln49Akis63icHz1+Qg45QEhlu91DJauosLtlXlWZ4iNnlwBlZkM9GWpFHnaGRBJMpPfVougGSCZTcs2Z+1hz1ztzZeSd0679w+azb47HGMZhmeH3xPwJ8L1UKsiHBru1VeYPDXywsSvKXtxXYQctRuOg8iNbfJqixYTXnoj3P/hL68nGJd2eAVOLq3RdRtrC/kzrt7svxGhZWY+t4E/V1qJEym1uWOhdpss1nkDO0FQUfORrujnR9dCyDt8SVIh/Lpopdlo06CDxJlYOqGDtFXgMdqmmqhhPQxhbO9AulgK0apEc9W248Fhs2zupKTFu+XCmvQ+JnrPT87mH9oFA6cRnK0h5LsjDlUdLvDnrxIAyiTUnelORNSf5GSvI7nKG0o6XQCNchb0qQYFSUn5jJPxD0mx2RlzdQSW5P53X0UTg17fSeqzoYRf0kYSHRG8RpOICga3lu8O+eMVlxvHONeoQUOFDm35w8SV5cZYzwHIOs3E2BNH8QdNj6ReqmSTqvpLSCJxeJcZXjuGXoEslHNMDBgFWCD0H+MN/TSRiwCXIHfN/gtDZJOqw+gfWwZLR7n9eBOC1Ai7INy3b0k8ht9HS8D5iZJ4/YQzGeOCurua+L8MxOfoTCCvi0+N2OhPz0+/pNfGsrVIiZMnUNfAWdz5qis7LtOVRfnyTIrr9GauVPH811cxWwbncQxzFm9JT5GT1umqtNc7Vprr6R5so5+R591YsAfb9L+gsDv/vrKwX+4+iVAj/YfrTvOSUDQy+1Gz/g3NgT/O5K3f+f0bZxeM6vMmHYwyBmPO1BEkZxEkUJu7VxePmXtgi7vaTL6FRZP4yCNBr0cXNpu/+l7Q6ZJgUjBq/mmDdFPXYv+fp2R5aLGp+7W9G64the+lZcaN7uQCnY27YPWJW2F6d7hh67z3vA4iwLfOYHadhHAHc7XEuPwTOTqrPrNchqS3mfx37WT8JufxAPkhDS+FZt5QQKXNbl1N3EvqpMWQDDEeR4gxeIfcg58ls84f4JvPDDYvEPpcMFmokcAAA=&quot;"/>
    <we:property name="creatorSessionId" value="&quot;10fde873-82be-4446-8b70-34fcbc5b337f&quot;"/>
    <we:property name="creatorTenantId" value="&quot;b6417cd0-1f73-4471-9a39-20953822a34a&quot;"/>
    <we:property name="creatorUserId" value="&quot;10032002127A9DBB&quot;"/>
    <we:property name="datasetId" value="&quot;bb64c558-3f9b-4323-b38c-e5be20139163&quot;"/>
    <we:property name="embedUrl" value="&quot;/reportEmbed?reportId=2a97cd88-a5e0-4fde-854c-1cd20fdd6cd5&amp;config=eyJjbHVzdGVyVXJsIjoiaHR0cHM6Ly9XQUJJLVVTLU5PUlRILUNFTlRSQUwtSC1QUklNQVJZLXJlZGlyZWN0LmFuYWx5c2lzLndpbmRvd3MubmV0IiwiZW1iZWRGZWF0dXJlcyI6eyJtb2Rlcm5FbWJlZCI6dHJ1ZSwidXNhZ2VNZXRyaWNzVk5leHQiOnRydWV9fQ%3D%3D&amp;disableSensitivityBanner=true&quot;"/>
    <we:property name="initialStateBookmark" value="&quot;H4sIAAAAAAAAA+1ZbW/bNhD+KwW/dAOMwZJsx8q32E2KIM3L7CLbMAQBRZ5sNrSoUZQbL/B/35GUktSzHSeNu66wP4nk6e655154gu8IF0Uu6eyMToDsk55SNxOqb94EpEGyau/8/OT0YHByfXZweojbKjdCZQXZvyOG6hGYS1GUVFoNuPnnVYNQKS/oyK5SKgtokBx0oTIqxd/ghfHI6BLmDQK3uVSaWpVDQw1YtVMUxzXaDn6J0CJlRkxhCMz43QHkSptqHbZTSHjcCqM2h6gZ8D2I8Z3CnzqYT8tbow5YX2WGigwB2D3e4mlEoyBmXdZJ2tDs0tDup0KaSiSZHd7mGv1GNma55eujys8QgJexIpe1O2GDHGk1ccIV4UWZ/FWCnuELVg8UXvKODOsDfP61flinaWpVZEYYlCSXgoO6fm9Dcj2kEkPRIB8dvOYcAzQEiWS4t/tKlhNnccG+KjWDAaQPC2dkjjG70Aoj6gxdSGpSpScEtysgqQDJiTVzrjno3szZeSd0Hb9w0deD0UjDiJpq+eXhVwJ8L1VCZUWCPTsqswpHcz63KDFeZD+wi5qjcN54Ea2/jUFDxWrGRe3P8QL64nWJdz7QRMLqt++zbG5/V77snsvxGhZWY2uQsfrc14CVzS1LjfsyOeBTmjHcXQTz9dmwOdL12bEI3hJXiGwkqy720DZ8EhCJnQO7GLsB7oH21SRR/THVxjbO5BOWgO0aqEd9s9p4LTZsnvlOjK98etRe+8jPSOnZ5mn9olS6chXKkg6L0zDhUbzX7nZa3TCIdi1515J3LfkHacnvYArSrhZSI1yHvGpBgmFT3jKTfwDVb3oiK5ZQiWFPZj77MJ2q+fnIdR2Ior04ZiHSG7SSsEuDtuW5wn94y2TJYeMe9QolcKbMvznZSl08ZgzxXFJZui8F1PxBoLP+InXbKJ2VUlrBq/vCeMxxq2boAckpGMqpoVYJvAT5y2KPnjDKxsAd8GMDE28SdVh9AvyyYPj2MfeJOMmpFkWdlvXqRGQ2exrkA6Rm6xk7EKOxs7Kae9+Ep3bzlOZWoImHP/UkzW5+9jfxk6NQLqbK+B74P5h81jSdlWPPQH3eSpJ9eY145dvPZj9cBazd7rZaLUjxKW2m+LgbrnbD1W64+kGGKxfkZ8xV3wXoV/5ILxg12KmWfpUvbfS/u/z978Nkb4Nv+akdhh0IWownHRqHUSuOopg9eRt8/5N4BO1O3GboVboXRkESdfdgN4k/fxLfoNKkYMjg4xojE9Aj17n9yI6Wc4/PDcx4rjjUk/yKKfVtjxaCva2b+6qyvfdu64OTq5ZlPqrSFDllcEEzWOIr+kgzDvwJf+0/JcTZQHZFdfFtIF+B+weEJEk05BkAAA==&quot;"/>
    <we:property name="isFiltersActionButtonVisible" value="true"/>
    <we:property name="isFooterCollapsed" value="true"/>
    <we:property name="pageDisplayName" value="&quot;Platform&quot;"/>
    <we:property name="pageName" value="&quot;ReportSection25febd94235de301d7e9&quot;"/>
    <we:property name="pptInsertionSessionID" value="&quot;4E8EBD2E-1184-4639-BDDB-4132A360046B&quot;"/>
    <we:property name="reportEmbeddedTime" value="&quot;2023-04-12T01:24:09.350Z&quot;"/>
    <we:property name="reportName" value="&quot;games&quot;"/>
    <we:property name="reportState" value="&quot;CONNECTED&quot;"/>
    <we:property name="reportUrl" value="&quot;/groups/1db7de31-6a79-46ef-bcdb-5d27f22c9ef0/reports/2a97cd88-a5e0-4fde-854c-1cd20fdd6cd5/ReportSection25febd94235de301d7e9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02CC2A1BB31429574CC73F1FCB2D9" ma:contentTypeVersion="4" ma:contentTypeDescription="Create a new document." ma:contentTypeScope="" ma:versionID="737b84f1db21616d9febbcd1d5371aae">
  <xsd:schema xmlns:xsd="http://www.w3.org/2001/XMLSchema" xmlns:xs="http://www.w3.org/2001/XMLSchema" xmlns:p="http://schemas.microsoft.com/office/2006/metadata/properties" xmlns:ns2="88c58ba3-fe06-41ad-816e-a9796b35cd80" targetNamespace="http://schemas.microsoft.com/office/2006/metadata/properties" ma:root="true" ma:fieldsID="f840fa0bd85b662317b501b8025ee1a3" ns2:_="">
    <xsd:import namespace="88c58ba3-fe06-41ad-816e-a9796b35cd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c58ba3-fe06-41ad-816e-a9796b35cd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2EAACB-3B00-4754-831B-74B05002303B}">
  <ds:schemaRefs>
    <ds:schemaRef ds:uri="88c58ba3-fe06-41ad-816e-a9796b35cd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0CE112C-3B4D-4E46-939C-B6B2DF98AE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36BE3-7A63-4CEC-AFF6-637E81E97F2E}">
  <ds:schemaRefs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88c58ba3-fe06-41ad-816e-a9796b35cd8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1829</Words>
  <Application>Microsoft Office PowerPoint</Application>
  <PresentationFormat>A4 Paper (210x297 mm)</PresentationFormat>
  <Paragraphs>249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メイリオ</vt:lpstr>
      <vt:lpstr>Meiryo UI</vt:lpstr>
      <vt:lpstr>ＭＳ Ｐゴシック</vt:lpstr>
      <vt:lpstr>ＭＳ Ｐゴシック</vt:lpstr>
      <vt:lpstr>Arial</vt:lpstr>
      <vt:lpstr>Calibri</vt:lpstr>
      <vt:lpstr>Courier New</vt:lpstr>
      <vt:lpstr>Quattrocento Sans</vt:lpstr>
      <vt:lpstr>Segoe UI</vt:lpstr>
      <vt:lpstr>Times New Roman</vt:lpstr>
      <vt:lpstr>ver.6</vt:lpstr>
      <vt:lpstr>think-cell スライド</vt:lpstr>
      <vt:lpstr>PowerPoint Presentation</vt:lpstr>
      <vt:lpstr>Case Background</vt:lpstr>
      <vt:lpstr>Project Breakdown</vt:lpstr>
      <vt:lpstr>Project Details &amp; Design</vt:lpstr>
      <vt:lpstr>Data Analysis &amp; Visualization: Market Analysis (1/4)</vt:lpstr>
      <vt:lpstr>Data Analysis &amp; Visualization: Market Analysis (2/4)</vt:lpstr>
      <vt:lpstr>Data Analysis &amp; Visualization: Market Analysis (3/4)</vt:lpstr>
      <vt:lpstr>Data Analysis &amp; Visualization: Market Analysis (4/4)</vt:lpstr>
      <vt:lpstr>Data Acquisition &amp; Exploration</vt:lpstr>
      <vt:lpstr>Exploratory Data Analysis &amp; Preprocessing (1/4)</vt:lpstr>
      <vt:lpstr>Exploratory Data Analysis &amp; Preprocessing (2/4)</vt:lpstr>
      <vt:lpstr>Exploratory Data Analysis &amp; Preprocessing (3/4)</vt:lpstr>
      <vt:lpstr>Exploratory Data Analysis &amp; Preprocessing (4/4)</vt:lpstr>
      <vt:lpstr>Model Creation: Recommendation Model (KNN)</vt:lpstr>
      <vt:lpstr>Model Creation: Recommendation Model (NN)</vt:lpstr>
      <vt:lpstr>Model Evaluation (KNN and NN Comparison)</vt:lpstr>
      <vt:lpstr>Video Game Recommendation System (UI Prototype)</vt:lpstr>
      <vt:lpstr>Video Game Recommendation System (UI Prototype)</vt:lpstr>
      <vt:lpstr>Video Game Recommendation System (UI Prototype)</vt:lpstr>
      <vt:lpstr>Conclusion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 Abhishek Natani  Jobin Joseph  Miraj Sinya  Olivia Deguit  Roger Mais  Rutvick Rajnibhai Savaliya</dc:title>
  <dc:creator>miraj sinya</dc:creator>
  <cp:lastModifiedBy>miraj sinya</cp:lastModifiedBy>
  <cp:revision>4</cp:revision>
  <cp:lastPrinted>2019-10-08T05:49:51Z</cp:lastPrinted>
  <dcterms:created xsi:type="dcterms:W3CDTF">2019-04-26T10:21:06Z</dcterms:created>
  <dcterms:modified xsi:type="dcterms:W3CDTF">2023-04-30T22:15:21Z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0x0101002CD02CC2A1BB31429574CC73F1FCB2D9</vt:lpwstr>
  </property>
  <property fmtid="{D5CDD505-2E9C-101B-9397-08002B2CF9AE}" pid="3" name="_dlc_DocIdItemGuid">
    <vt:lpwstr>28e469ef-458a-472d-9833-24589934583c</vt:lpwstr>
  </property>
  <property fmtid="{D5CDD505-2E9C-101B-9397-08002B2CF9AE}" pid="4" name="MediaServiceImageTags">
    <vt:lpwstr/>
  </property>
</Properties>
</file>